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3" r:id="rId5"/>
  </p:sldMasterIdLst>
  <p:notesMasterIdLst>
    <p:notesMasterId r:id="rId20"/>
  </p:notesMasterIdLst>
  <p:sldIdLst>
    <p:sldId id="260" r:id="rId6"/>
    <p:sldId id="272" r:id="rId7"/>
    <p:sldId id="277" r:id="rId8"/>
    <p:sldId id="258" r:id="rId9"/>
    <p:sldId id="283" r:id="rId10"/>
    <p:sldId id="274" r:id="rId11"/>
    <p:sldId id="281" r:id="rId12"/>
    <p:sldId id="282" r:id="rId13"/>
    <p:sldId id="284" r:id="rId14"/>
    <p:sldId id="285" r:id="rId15"/>
    <p:sldId id="288" r:id="rId16"/>
    <p:sldId id="286" r:id="rId17"/>
    <p:sldId id="287" r:id="rId18"/>
    <p:sldId id="289" r:id="rId19"/>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12C333DF-F796-6546-A34D-8B40EE13A0CA}">
          <p14:sldIdLst>
            <p14:sldId id="260"/>
            <p14:sldId id="272"/>
            <p14:sldId id="277"/>
            <p14:sldId id="258"/>
            <p14:sldId id="283"/>
            <p14:sldId id="274"/>
            <p14:sldId id="281"/>
            <p14:sldId id="282"/>
            <p14:sldId id="284"/>
            <p14:sldId id="285"/>
            <p14:sldId id="288"/>
            <p14:sldId id="286"/>
            <p14:sldId id="287"/>
            <p14:sldId id="28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69" autoAdjust="0"/>
  </p:normalViewPr>
  <p:slideViewPr>
    <p:cSldViewPr snapToGrid="0" snapToObjects="1">
      <p:cViewPr>
        <p:scale>
          <a:sx n="63" d="100"/>
          <a:sy n="63" d="100"/>
        </p:scale>
        <p:origin x="-1500" y="-138"/>
      </p:cViewPr>
      <p:guideLst>
        <p:guide orient="horz" pos="1711"/>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D57348-20C8-4241-96A5-C90D8D75200D}" type="datetimeFigureOut">
              <a:rPr lang="es-CL" smtClean="0"/>
              <a:pPr/>
              <a:t>25-08-2015</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2DE16C-9EAD-4A86-87F4-D1CA84101AF0}" type="slidenum">
              <a:rPr lang="es-CL" smtClean="0"/>
              <a:pPr/>
              <a:t>‹Nº›</a:t>
            </a:fld>
            <a:endParaRPr lang="es-CL"/>
          </a:p>
        </p:txBody>
      </p:sp>
    </p:spTree>
    <p:extLst>
      <p:ext uri="{BB962C8B-B14F-4D97-AF65-F5344CB8AC3E}">
        <p14:creationId xmlns:p14="http://schemas.microsoft.com/office/powerpoint/2010/main" val="421606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ina 1">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61000" y="2848670"/>
            <a:ext cx="8283000" cy="457065"/>
          </a:xfrm>
        </p:spPr>
        <p:txBody>
          <a:bodyPr>
            <a:normAutofit/>
          </a:bodyPr>
          <a:lstStyle>
            <a:lvl1pPr>
              <a:defRPr sz="2600" b="1">
                <a:solidFill>
                  <a:schemeClr val="bg1">
                    <a:lumMod val="50000"/>
                  </a:schemeClr>
                </a:solidFill>
              </a:defRPr>
            </a:lvl1pPr>
          </a:lstStyle>
          <a:p>
            <a:r>
              <a:rPr lang="es-ES_tradnl" dirty="0" smtClean="0"/>
              <a:t>ENTREGA DE RESULTADOS PRIMER TRIMESTRE</a:t>
            </a:r>
            <a:endParaRPr lang="es-ES" dirty="0"/>
          </a:p>
        </p:txBody>
      </p:sp>
      <p:sp>
        <p:nvSpPr>
          <p:cNvPr id="3" name="Marcador de texto 2"/>
          <p:cNvSpPr>
            <a:spLocks noGrp="1"/>
          </p:cNvSpPr>
          <p:nvPr>
            <p:ph type="body" idx="1" hasCustomPrompt="1"/>
          </p:nvPr>
        </p:nvSpPr>
        <p:spPr>
          <a:xfrm>
            <a:off x="861000" y="4122250"/>
            <a:ext cx="8283000" cy="301049"/>
          </a:xfrm>
        </p:spPr>
        <p:txBody>
          <a:bodyPr anchor="b">
            <a:normAutofit/>
          </a:bodyPr>
          <a:lstStyle>
            <a:lvl1pPr marL="0" indent="0" algn="ctr">
              <a:buNone/>
              <a:defRPr sz="1600" b="0">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dirty="0" smtClean="0"/>
              <a:t>25 de julio 2014</a:t>
            </a:r>
          </a:p>
        </p:txBody>
      </p:sp>
      <p:sp>
        <p:nvSpPr>
          <p:cNvPr id="5" name="Marcador de texto 4"/>
          <p:cNvSpPr>
            <a:spLocks noGrp="1"/>
          </p:cNvSpPr>
          <p:nvPr>
            <p:ph type="body" sz="quarter" idx="3" hasCustomPrompt="1"/>
          </p:nvPr>
        </p:nvSpPr>
        <p:spPr>
          <a:xfrm>
            <a:off x="861000" y="3711368"/>
            <a:ext cx="8283000" cy="388582"/>
          </a:xfrm>
        </p:spPr>
        <p:txBody>
          <a:bodyPr anchor="b"/>
          <a:lstStyle>
            <a:lvl1pPr marL="0" indent="0" algn="ctr">
              <a:buNone/>
              <a:defRPr sz="2400" b="0" baseline="0">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dirty="0" smtClean="0"/>
              <a:t>Dirección de Gestión Estratégica y Asuntos Públicos</a:t>
            </a:r>
          </a:p>
        </p:txBody>
      </p:sp>
      <p:sp>
        <p:nvSpPr>
          <p:cNvPr id="10" name="CuadroTexto 9"/>
          <p:cNvSpPr txBox="1"/>
          <p:nvPr userDrawn="1"/>
        </p:nvSpPr>
        <p:spPr>
          <a:xfrm>
            <a:off x="2043084" y="6496580"/>
            <a:ext cx="5870632" cy="215444"/>
          </a:xfrm>
          <a:prstGeom prst="rect">
            <a:avLst/>
          </a:prstGeom>
          <a:noFill/>
        </p:spPr>
        <p:txBody>
          <a:bodyPr wrap="square" rtlCol="0">
            <a:spAutoFit/>
          </a:bodyPr>
          <a:lstStyle/>
          <a:p>
            <a:pPr algn="r"/>
            <a:r>
              <a:rPr lang="es-ES_tradnl" sz="800" b="1" dirty="0" err="1" smtClean="0">
                <a:solidFill>
                  <a:schemeClr val="tx1">
                    <a:lumMod val="50000"/>
                    <a:lumOff val="50000"/>
                  </a:schemeClr>
                </a:solidFill>
              </a:rPr>
              <a:t>Copyrights</a:t>
            </a:r>
            <a:r>
              <a:rPr lang="es-ES_tradnl" sz="800" b="1" dirty="0" smtClean="0">
                <a:solidFill>
                  <a:schemeClr val="tx1">
                    <a:lumMod val="50000"/>
                    <a:lumOff val="50000"/>
                  </a:schemeClr>
                </a:solidFill>
              </a:rPr>
              <a:t> © 2014  CODELCO-CHILE.  Todos los Derechos Reservados. |  </a:t>
            </a:r>
            <a:r>
              <a:rPr lang="es-ES_tradnl" sz="800" b="1" dirty="0" err="1" smtClean="0">
                <a:solidFill>
                  <a:schemeClr val="tx1">
                    <a:lumMod val="50000"/>
                    <a:lumOff val="50000"/>
                  </a:schemeClr>
                </a:solidFill>
              </a:rPr>
              <a:t>Copyrights</a:t>
            </a:r>
            <a:r>
              <a:rPr lang="es-ES_tradnl" sz="800" b="1" dirty="0" smtClean="0">
                <a:solidFill>
                  <a:schemeClr val="tx1">
                    <a:lumMod val="50000"/>
                    <a:lumOff val="50000"/>
                  </a:schemeClr>
                </a:solidFill>
              </a:rPr>
              <a:t> © 2014 </a:t>
            </a:r>
            <a:r>
              <a:rPr lang="es-ES_tradnl" sz="800" b="1" dirty="0" err="1" smtClean="0">
                <a:solidFill>
                  <a:schemeClr val="tx1">
                    <a:lumMod val="50000"/>
                    <a:lumOff val="50000"/>
                  </a:schemeClr>
                </a:solidFill>
              </a:rPr>
              <a:t>by</a:t>
            </a:r>
            <a:r>
              <a:rPr lang="es-ES_tradnl" sz="800" b="1" dirty="0" smtClean="0">
                <a:solidFill>
                  <a:schemeClr val="tx1">
                    <a:lumMod val="50000"/>
                    <a:lumOff val="50000"/>
                  </a:schemeClr>
                </a:solidFill>
              </a:rPr>
              <a:t> CODELCO-CHILE.  </a:t>
            </a:r>
            <a:r>
              <a:rPr lang="es-ES_tradnl" sz="800" b="1" dirty="0" err="1" smtClean="0">
                <a:solidFill>
                  <a:schemeClr val="tx1">
                    <a:lumMod val="50000"/>
                    <a:lumOff val="50000"/>
                  </a:schemeClr>
                </a:solidFill>
              </a:rPr>
              <a:t>All</a:t>
            </a:r>
            <a:r>
              <a:rPr lang="es-ES_tradnl" sz="800" b="1" dirty="0" smtClean="0">
                <a:solidFill>
                  <a:schemeClr val="tx1">
                    <a:lumMod val="50000"/>
                    <a:lumOff val="50000"/>
                  </a:schemeClr>
                </a:solidFill>
              </a:rPr>
              <a:t> </a:t>
            </a:r>
            <a:r>
              <a:rPr lang="es-ES_tradnl" sz="800" b="1" dirty="0" err="1" smtClean="0">
                <a:solidFill>
                  <a:schemeClr val="tx1">
                    <a:lumMod val="50000"/>
                    <a:lumOff val="50000"/>
                  </a:schemeClr>
                </a:solidFill>
              </a:rPr>
              <a:t>Rights</a:t>
            </a:r>
            <a:r>
              <a:rPr lang="es-ES_tradnl" sz="800" b="1" dirty="0" smtClean="0">
                <a:solidFill>
                  <a:schemeClr val="tx1">
                    <a:lumMod val="50000"/>
                    <a:lumOff val="50000"/>
                  </a:schemeClr>
                </a:solidFill>
              </a:rPr>
              <a:t> </a:t>
            </a:r>
            <a:r>
              <a:rPr lang="es-ES_tradnl" sz="800" b="1" dirty="0" err="1" smtClean="0">
                <a:solidFill>
                  <a:schemeClr val="tx1">
                    <a:lumMod val="50000"/>
                    <a:lumOff val="50000"/>
                  </a:schemeClr>
                </a:solidFill>
              </a:rPr>
              <a:t>Reserved</a:t>
            </a:r>
            <a:r>
              <a:rPr lang="es-ES_tradnl" sz="800" b="1" dirty="0" smtClean="0">
                <a:solidFill>
                  <a:schemeClr val="tx1">
                    <a:lumMod val="50000"/>
                    <a:lumOff val="50000"/>
                  </a:schemeClr>
                </a:solidFill>
              </a:rPr>
              <a:t>.</a:t>
            </a:r>
            <a:endParaRPr lang="es-ES_tradnl" sz="800" b="1" dirty="0">
              <a:solidFill>
                <a:schemeClr val="tx1">
                  <a:lumMod val="50000"/>
                  <a:lumOff val="50000"/>
                </a:schemeClr>
              </a:solidFill>
            </a:endParaRPr>
          </a:p>
        </p:txBody>
      </p:sp>
      <p:pic>
        <p:nvPicPr>
          <p:cNvPr id="11" name="Imagen 10" descr="Logo codelco.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58009" y="898670"/>
            <a:ext cx="1440782" cy="1260308"/>
          </a:xfrm>
          <a:prstGeom prst="rect">
            <a:avLst/>
          </a:prstGeom>
        </p:spPr>
      </p:pic>
      <p:pic>
        <p:nvPicPr>
          <p:cNvPr id="12" name="Imagen 11" descr="Icono Color 1 Vertical.jp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861000" cy="6858000"/>
          </a:xfrm>
          <a:prstGeom prst="rect">
            <a:avLst/>
          </a:prstGeom>
        </p:spPr>
      </p:pic>
    </p:spTree>
    <p:extLst>
      <p:ext uri="{BB962C8B-B14F-4D97-AF65-F5344CB8AC3E}">
        <p14:creationId xmlns:p14="http://schemas.microsoft.com/office/powerpoint/2010/main" val="15894280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ina 2">
    <p:spTree>
      <p:nvGrpSpPr>
        <p:cNvPr id="1" name=""/>
        <p:cNvGrpSpPr/>
        <p:nvPr/>
      </p:nvGrpSpPr>
      <p:grpSpPr>
        <a:xfrm>
          <a:off x="0" y="0"/>
          <a:ext cx="0" cy="0"/>
          <a:chOff x="0" y="0"/>
          <a:chExt cx="0" cy="0"/>
        </a:xfrm>
      </p:grpSpPr>
      <p:sp>
        <p:nvSpPr>
          <p:cNvPr id="8" name="Rectángulo 7"/>
          <p:cNvSpPr/>
          <p:nvPr userDrawn="1"/>
        </p:nvSpPr>
        <p:spPr>
          <a:xfrm>
            <a:off x="0" y="0"/>
            <a:ext cx="9144000" cy="6858000"/>
          </a:xfrm>
          <a:prstGeom prst="rect">
            <a:avLst/>
          </a:prstGeom>
          <a:solidFill>
            <a:schemeClr val="tx1">
              <a:lumMod val="85000"/>
              <a:lumOff val="15000"/>
            </a:schemeClr>
          </a:solidFill>
          <a:ln>
            <a:solidFill>
              <a:schemeClr val="tx1">
                <a:lumMod val="75000"/>
                <a:lumOff val="2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dirty="0"/>
          </a:p>
        </p:txBody>
      </p:sp>
      <p:sp>
        <p:nvSpPr>
          <p:cNvPr id="13" name="CuadroTexto 12"/>
          <p:cNvSpPr txBox="1"/>
          <p:nvPr userDrawn="1"/>
        </p:nvSpPr>
        <p:spPr>
          <a:xfrm>
            <a:off x="2036941" y="6496580"/>
            <a:ext cx="5870632" cy="215444"/>
          </a:xfrm>
          <a:prstGeom prst="rect">
            <a:avLst/>
          </a:prstGeom>
          <a:noFill/>
        </p:spPr>
        <p:txBody>
          <a:bodyPr wrap="square" rtlCol="0">
            <a:spAutoFit/>
          </a:bodyPr>
          <a:lstStyle/>
          <a:p>
            <a:pPr algn="r"/>
            <a:r>
              <a:rPr lang="es-ES_tradnl" sz="800" b="1" dirty="0" err="1" smtClean="0">
                <a:solidFill>
                  <a:schemeClr val="tx1">
                    <a:lumMod val="50000"/>
                    <a:lumOff val="50000"/>
                  </a:schemeClr>
                </a:solidFill>
              </a:rPr>
              <a:t>Copyrights</a:t>
            </a:r>
            <a:r>
              <a:rPr lang="es-ES_tradnl" sz="800" b="1" dirty="0" smtClean="0">
                <a:solidFill>
                  <a:schemeClr val="tx1">
                    <a:lumMod val="50000"/>
                    <a:lumOff val="50000"/>
                  </a:schemeClr>
                </a:solidFill>
              </a:rPr>
              <a:t> © 2014  CODELCO-CHILE.  Todos los Derechos Reservados. |  </a:t>
            </a:r>
            <a:r>
              <a:rPr lang="es-ES_tradnl" sz="800" b="1" dirty="0" err="1" smtClean="0">
                <a:solidFill>
                  <a:schemeClr val="tx1">
                    <a:lumMod val="50000"/>
                    <a:lumOff val="50000"/>
                  </a:schemeClr>
                </a:solidFill>
              </a:rPr>
              <a:t>Copyrights</a:t>
            </a:r>
            <a:r>
              <a:rPr lang="es-ES_tradnl" sz="800" b="1" dirty="0" smtClean="0">
                <a:solidFill>
                  <a:schemeClr val="tx1">
                    <a:lumMod val="50000"/>
                    <a:lumOff val="50000"/>
                  </a:schemeClr>
                </a:solidFill>
              </a:rPr>
              <a:t> © 2014 </a:t>
            </a:r>
            <a:r>
              <a:rPr lang="es-ES_tradnl" sz="800" b="1" dirty="0" err="1" smtClean="0">
                <a:solidFill>
                  <a:schemeClr val="tx1">
                    <a:lumMod val="50000"/>
                    <a:lumOff val="50000"/>
                  </a:schemeClr>
                </a:solidFill>
              </a:rPr>
              <a:t>by</a:t>
            </a:r>
            <a:r>
              <a:rPr lang="es-ES_tradnl" sz="800" b="1" dirty="0" smtClean="0">
                <a:solidFill>
                  <a:schemeClr val="tx1">
                    <a:lumMod val="50000"/>
                    <a:lumOff val="50000"/>
                  </a:schemeClr>
                </a:solidFill>
              </a:rPr>
              <a:t> CODELCO-CHILE.  </a:t>
            </a:r>
            <a:r>
              <a:rPr lang="es-ES_tradnl" sz="800" b="1" dirty="0" err="1" smtClean="0">
                <a:solidFill>
                  <a:schemeClr val="tx1">
                    <a:lumMod val="50000"/>
                    <a:lumOff val="50000"/>
                  </a:schemeClr>
                </a:solidFill>
              </a:rPr>
              <a:t>All</a:t>
            </a:r>
            <a:r>
              <a:rPr lang="es-ES_tradnl" sz="800" b="1" dirty="0" smtClean="0">
                <a:solidFill>
                  <a:schemeClr val="tx1">
                    <a:lumMod val="50000"/>
                    <a:lumOff val="50000"/>
                  </a:schemeClr>
                </a:solidFill>
              </a:rPr>
              <a:t> </a:t>
            </a:r>
            <a:r>
              <a:rPr lang="es-ES_tradnl" sz="800" b="1" dirty="0" err="1" smtClean="0">
                <a:solidFill>
                  <a:schemeClr val="tx1">
                    <a:lumMod val="50000"/>
                    <a:lumOff val="50000"/>
                  </a:schemeClr>
                </a:solidFill>
              </a:rPr>
              <a:t>Rights</a:t>
            </a:r>
            <a:r>
              <a:rPr lang="es-ES_tradnl" sz="800" b="1" dirty="0" smtClean="0">
                <a:solidFill>
                  <a:schemeClr val="tx1">
                    <a:lumMod val="50000"/>
                    <a:lumOff val="50000"/>
                  </a:schemeClr>
                </a:solidFill>
              </a:rPr>
              <a:t> </a:t>
            </a:r>
            <a:r>
              <a:rPr lang="es-ES_tradnl" sz="800" b="1" dirty="0" err="1" smtClean="0">
                <a:solidFill>
                  <a:schemeClr val="tx1">
                    <a:lumMod val="50000"/>
                    <a:lumOff val="50000"/>
                  </a:schemeClr>
                </a:solidFill>
              </a:rPr>
              <a:t>Reserved</a:t>
            </a:r>
            <a:r>
              <a:rPr lang="es-ES_tradnl" sz="800" b="1" dirty="0" smtClean="0">
                <a:solidFill>
                  <a:schemeClr val="tx1">
                    <a:lumMod val="50000"/>
                    <a:lumOff val="50000"/>
                  </a:schemeClr>
                </a:solidFill>
              </a:rPr>
              <a:t>.</a:t>
            </a:r>
            <a:endParaRPr lang="es-ES_tradnl" sz="800" b="1" dirty="0">
              <a:solidFill>
                <a:schemeClr val="tx1">
                  <a:lumMod val="50000"/>
                  <a:lumOff val="50000"/>
                </a:schemeClr>
              </a:solidFill>
            </a:endParaRPr>
          </a:p>
        </p:txBody>
      </p:sp>
      <p:pic>
        <p:nvPicPr>
          <p:cNvPr id="14" name="Imagen 13" descr="Icono Color 1 Vertical BN.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861000" cy="6858000"/>
          </a:xfrm>
          <a:prstGeom prst="rect">
            <a:avLst/>
          </a:prstGeom>
        </p:spPr>
      </p:pic>
      <p:sp>
        <p:nvSpPr>
          <p:cNvPr id="2" name="Título 1"/>
          <p:cNvSpPr>
            <a:spLocks noGrp="1"/>
          </p:cNvSpPr>
          <p:nvPr>
            <p:ph type="title" hasCustomPrompt="1"/>
          </p:nvPr>
        </p:nvSpPr>
        <p:spPr>
          <a:xfrm>
            <a:off x="861000" y="3106057"/>
            <a:ext cx="8283000" cy="457065"/>
          </a:xfrm>
        </p:spPr>
        <p:txBody>
          <a:bodyPr>
            <a:normAutofit/>
          </a:bodyPr>
          <a:lstStyle>
            <a:lvl1pPr>
              <a:defRPr sz="2600" b="0" baseline="0">
                <a:solidFill>
                  <a:schemeClr val="bg1">
                    <a:lumMod val="75000"/>
                  </a:schemeClr>
                </a:solidFill>
              </a:defRPr>
            </a:lvl1pPr>
          </a:lstStyle>
          <a:p>
            <a:r>
              <a:rPr lang="es-ES_tradnl" dirty="0" smtClean="0"/>
              <a:t>TITULO DE PORTADILLA</a:t>
            </a:r>
            <a:endParaRPr lang="es-ES" dirty="0"/>
          </a:p>
        </p:txBody>
      </p:sp>
    </p:spTree>
    <p:extLst>
      <p:ext uri="{BB962C8B-B14F-4D97-AF65-F5344CB8AC3E}">
        <p14:creationId xmlns:p14="http://schemas.microsoft.com/office/powerpoint/2010/main" val="3494217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ina 3">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115736" y="292806"/>
            <a:ext cx="8028264" cy="457065"/>
          </a:xfrm>
        </p:spPr>
        <p:txBody>
          <a:bodyPr>
            <a:noAutofit/>
          </a:bodyPr>
          <a:lstStyle>
            <a:lvl1pPr algn="l">
              <a:defRPr sz="2400" b="1">
                <a:solidFill>
                  <a:schemeClr val="tx1">
                    <a:lumMod val="75000"/>
                    <a:lumOff val="25000"/>
                  </a:schemeClr>
                </a:solidFill>
              </a:defRPr>
            </a:lvl1pPr>
          </a:lstStyle>
          <a:p>
            <a:r>
              <a:rPr lang="es-ES" dirty="0" smtClean="0"/>
              <a:t>S</a:t>
            </a:r>
            <a:r>
              <a:rPr lang="es-ES_tradnl" dirty="0" err="1" smtClean="0"/>
              <a:t>ubtítulo</a:t>
            </a:r>
            <a:endParaRPr lang="es-ES" dirty="0"/>
          </a:p>
        </p:txBody>
      </p:sp>
      <p:sp>
        <p:nvSpPr>
          <p:cNvPr id="3" name="Marcador de texto 2"/>
          <p:cNvSpPr>
            <a:spLocks noGrp="1"/>
          </p:cNvSpPr>
          <p:nvPr>
            <p:ph type="body" idx="1" hasCustomPrompt="1"/>
          </p:nvPr>
        </p:nvSpPr>
        <p:spPr>
          <a:xfrm>
            <a:off x="1115735" y="1286634"/>
            <a:ext cx="7467548" cy="4769109"/>
          </a:xfrm>
        </p:spPr>
        <p:txBody>
          <a:bodyPr anchor="t" anchorCtr="0">
            <a:normAutofit/>
          </a:bodyPr>
          <a:lstStyle>
            <a:lvl1pPr marL="0" indent="0" algn="l">
              <a:buFont typeface="Arial"/>
              <a:buNone/>
              <a:defRPr sz="24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dirty="0" smtClean="0"/>
              <a:t>zxckvnñzdfnvpaodsnjgpaojdfnvpñajfdnvñaojkdfnvñoakdnvpñaokdsnvpaoskdnvpoaskdnvpokansdvpokandspvoknaspdovknposdknvpoaskdnvponpoasdnvpoaskndvponoasdjnvpposndvpoasnjdvpoinjsdvosdnvposndjv</a:t>
            </a:r>
          </a:p>
        </p:txBody>
      </p:sp>
      <p:sp>
        <p:nvSpPr>
          <p:cNvPr id="10" name="CuadroTexto 9"/>
          <p:cNvSpPr txBox="1"/>
          <p:nvPr userDrawn="1"/>
        </p:nvSpPr>
        <p:spPr>
          <a:xfrm>
            <a:off x="2043084" y="6496580"/>
            <a:ext cx="5870632" cy="215444"/>
          </a:xfrm>
          <a:prstGeom prst="rect">
            <a:avLst/>
          </a:prstGeom>
          <a:noFill/>
        </p:spPr>
        <p:txBody>
          <a:bodyPr wrap="square" rtlCol="0">
            <a:spAutoFit/>
          </a:bodyPr>
          <a:lstStyle/>
          <a:p>
            <a:pPr algn="r"/>
            <a:r>
              <a:rPr lang="es-ES_tradnl" sz="800" b="1" dirty="0" err="1" smtClean="0">
                <a:solidFill>
                  <a:schemeClr val="tx1">
                    <a:lumMod val="50000"/>
                    <a:lumOff val="50000"/>
                  </a:schemeClr>
                </a:solidFill>
              </a:rPr>
              <a:t>Copyrights</a:t>
            </a:r>
            <a:r>
              <a:rPr lang="es-ES_tradnl" sz="800" b="1" dirty="0" smtClean="0">
                <a:solidFill>
                  <a:schemeClr val="tx1">
                    <a:lumMod val="50000"/>
                    <a:lumOff val="50000"/>
                  </a:schemeClr>
                </a:solidFill>
              </a:rPr>
              <a:t> © 2014  CODELCO-CHILE.  Todos los Derechos Reservados. |  </a:t>
            </a:r>
            <a:r>
              <a:rPr lang="es-ES_tradnl" sz="800" b="1" dirty="0" err="1" smtClean="0">
                <a:solidFill>
                  <a:schemeClr val="tx1">
                    <a:lumMod val="50000"/>
                    <a:lumOff val="50000"/>
                  </a:schemeClr>
                </a:solidFill>
              </a:rPr>
              <a:t>Copyrights</a:t>
            </a:r>
            <a:r>
              <a:rPr lang="es-ES_tradnl" sz="800" b="1" dirty="0" smtClean="0">
                <a:solidFill>
                  <a:schemeClr val="tx1">
                    <a:lumMod val="50000"/>
                    <a:lumOff val="50000"/>
                  </a:schemeClr>
                </a:solidFill>
              </a:rPr>
              <a:t> © 2014 </a:t>
            </a:r>
            <a:r>
              <a:rPr lang="es-ES_tradnl" sz="800" b="1" dirty="0" err="1" smtClean="0">
                <a:solidFill>
                  <a:schemeClr val="tx1">
                    <a:lumMod val="50000"/>
                    <a:lumOff val="50000"/>
                  </a:schemeClr>
                </a:solidFill>
              </a:rPr>
              <a:t>by</a:t>
            </a:r>
            <a:r>
              <a:rPr lang="es-ES_tradnl" sz="800" b="1" dirty="0" smtClean="0">
                <a:solidFill>
                  <a:schemeClr val="tx1">
                    <a:lumMod val="50000"/>
                    <a:lumOff val="50000"/>
                  </a:schemeClr>
                </a:solidFill>
              </a:rPr>
              <a:t> CODELCO-CHILE.  </a:t>
            </a:r>
            <a:r>
              <a:rPr lang="es-ES_tradnl" sz="800" b="1" dirty="0" err="1" smtClean="0">
                <a:solidFill>
                  <a:schemeClr val="tx1">
                    <a:lumMod val="50000"/>
                    <a:lumOff val="50000"/>
                  </a:schemeClr>
                </a:solidFill>
              </a:rPr>
              <a:t>All</a:t>
            </a:r>
            <a:r>
              <a:rPr lang="es-ES_tradnl" sz="800" b="1" dirty="0" smtClean="0">
                <a:solidFill>
                  <a:schemeClr val="tx1">
                    <a:lumMod val="50000"/>
                    <a:lumOff val="50000"/>
                  </a:schemeClr>
                </a:solidFill>
              </a:rPr>
              <a:t> </a:t>
            </a:r>
            <a:r>
              <a:rPr lang="es-ES_tradnl" sz="800" b="1" dirty="0" err="1" smtClean="0">
                <a:solidFill>
                  <a:schemeClr val="tx1">
                    <a:lumMod val="50000"/>
                    <a:lumOff val="50000"/>
                  </a:schemeClr>
                </a:solidFill>
              </a:rPr>
              <a:t>Rights</a:t>
            </a:r>
            <a:r>
              <a:rPr lang="es-ES_tradnl" sz="800" b="1" dirty="0" smtClean="0">
                <a:solidFill>
                  <a:schemeClr val="tx1">
                    <a:lumMod val="50000"/>
                    <a:lumOff val="50000"/>
                  </a:schemeClr>
                </a:solidFill>
              </a:rPr>
              <a:t> </a:t>
            </a:r>
            <a:r>
              <a:rPr lang="es-ES_tradnl" sz="800" b="1" dirty="0" err="1" smtClean="0">
                <a:solidFill>
                  <a:schemeClr val="tx1">
                    <a:lumMod val="50000"/>
                    <a:lumOff val="50000"/>
                  </a:schemeClr>
                </a:solidFill>
              </a:rPr>
              <a:t>Reserved</a:t>
            </a:r>
            <a:r>
              <a:rPr lang="es-ES_tradnl" sz="800" b="1" dirty="0" smtClean="0">
                <a:solidFill>
                  <a:schemeClr val="tx1">
                    <a:lumMod val="50000"/>
                    <a:lumOff val="50000"/>
                  </a:schemeClr>
                </a:solidFill>
              </a:rPr>
              <a:t>.</a:t>
            </a:r>
            <a:endParaRPr lang="es-ES_tradnl" sz="800" b="1" dirty="0">
              <a:solidFill>
                <a:schemeClr val="tx1">
                  <a:lumMod val="50000"/>
                  <a:lumOff val="50000"/>
                </a:schemeClr>
              </a:solidFill>
            </a:endParaRPr>
          </a:p>
        </p:txBody>
      </p:sp>
      <p:pic>
        <p:nvPicPr>
          <p:cNvPr id="14" name="Imagen 13" descr="Icono Color 2 Vertical BN.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45000" cy="6858000"/>
          </a:xfrm>
          <a:prstGeom prst="rect">
            <a:avLst/>
          </a:prstGeom>
        </p:spPr>
      </p:pic>
      <p:cxnSp>
        <p:nvCxnSpPr>
          <p:cNvPr id="6" name="5 Conector recto"/>
          <p:cNvCxnSpPr/>
          <p:nvPr userDrawn="1"/>
        </p:nvCxnSpPr>
        <p:spPr>
          <a:xfrm>
            <a:off x="1115736" y="741083"/>
            <a:ext cx="8028264" cy="0"/>
          </a:xfrm>
          <a:prstGeom prst="line">
            <a:avLst/>
          </a:prstGeom>
          <a:ln w="19050">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9733776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ina 4">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61000" y="3341171"/>
            <a:ext cx="8283000" cy="457065"/>
          </a:xfrm>
        </p:spPr>
        <p:txBody>
          <a:bodyPr>
            <a:noAutofit/>
          </a:bodyPr>
          <a:lstStyle>
            <a:lvl1pPr algn="ctr">
              <a:defRPr sz="2400" b="1">
                <a:solidFill>
                  <a:schemeClr val="bg1">
                    <a:lumMod val="50000"/>
                  </a:schemeClr>
                </a:solidFill>
              </a:defRPr>
            </a:lvl1pPr>
          </a:lstStyle>
          <a:p>
            <a:r>
              <a:rPr lang="es-ES_tradnl" dirty="0" smtClean="0"/>
              <a:t>Muchas Gracias</a:t>
            </a:r>
            <a:endParaRPr lang="es-ES" dirty="0"/>
          </a:p>
        </p:txBody>
      </p:sp>
      <p:sp>
        <p:nvSpPr>
          <p:cNvPr id="8" name="CuadroTexto 7"/>
          <p:cNvSpPr txBox="1"/>
          <p:nvPr userDrawn="1"/>
        </p:nvSpPr>
        <p:spPr>
          <a:xfrm>
            <a:off x="2036941" y="6496580"/>
            <a:ext cx="5870632" cy="215444"/>
          </a:xfrm>
          <a:prstGeom prst="rect">
            <a:avLst/>
          </a:prstGeom>
          <a:noFill/>
        </p:spPr>
        <p:txBody>
          <a:bodyPr wrap="square" rtlCol="0">
            <a:spAutoFit/>
          </a:bodyPr>
          <a:lstStyle/>
          <a:p>
            <a:pPr algn="r"/>
            <a:r>
              <a:rPr lang="es-ES_tradnl" sz="800" b="1" dirty="0" err="1" smtClean="0">
                <a:solidFill>
                  <a:schemeClr val="tx1">
                    <a:lumMod val="50000"/>
                    <a:lumOff val="50000"/>
                  </a:schemeClr>
                </a:solidFill>
              </a:rPr>
              <a:t>Copyrights</a:t>
            </a:r>
            <a:r>
              <a:rPr lang="es-ES_tradnl" sz="800" b="1" dirty="0" smtClean="0">
                <a:solidFill>
                  <a:schemeClr val="tx1">
                    <a:lumMod val="50000"/>
                    <a:lumOff val="50000"/>
                  </a:schemeClr>
                </a:solidFill>
              </a:rPr>
              <a:t> © 2014  CODELCO-CHILE.  Todos los Derechos Reservados. |  </a:t>
            </a:r>
            <a:r>
              <a:rPr lang="es-ES_tradnl" sz="800" b="1" dirty="0" err="1" smtClean="0">
                <a:solidFill>
                  <a:schemeClr val="tx1">
                    <a:lumMod val="50000"/>
                    <a:lumOff val="50000"/>
                  </a:schemeClr>
                </a:solidFill>
              </a:rPr>
              <a:t>Copyrights</a:t>
            </a:r>
            <a:r>
              <a:rPr lang="es-ES_tradnl" sz="800" b="1" dirty="0" smtClean="0">
                <a:solidFill>
                  <a:schemeClr val="tx1">
                    <a:lumMod val="50000"/>
                    <a:lumOff val="50000"/>
                  </a:schemeClr>
                </a:solidFill>
              </a:rPr>
              <a:t> © 2014 </a:t>
            </a:r>
            <a:r>
              <a:rPr lang="es-ES_tradnl" sz="800" b="1" dirty="0" err="1" smtClean="0">
                <a:solidFill>
                  <a:schemeClr val="tx1">
                    <a:lumMod val="50000"/>
                    <a:lumOff val="50000"/>
                  </a:schemeClr>
                </a:solidFill>
              </a:rPr>
              <a:t>by</a:t>
            </a:r>
            <a:r>
              <a:rPr lang="es-ES_tradnl" sz="800" b="1" dirty="0" smtClean="0">
                <a:solidFill>
                  <a:schemeClr val="tx1">
                    <a:lumMod val="50000"/>
                    <a:lumOff val="50000"/>
                  </a:schemeClr>
                </a:solidFill>
              </a:rPr>
              <a:t> CODELCO-CHILE.  </a:t>
            </a:r>
            <a:r>
              <a:rPr lang="es-ES_tradnl" sz="800" b="1" dirty="0" err="1" smtClean="0">
                <a:solidFill>
                  <a:schemeClr val="tx1">
                    <a:lumMod val="50000"/>
                    <a:lumOff val="50000"/>
                  </a:schemeClr>
                </a:solidFill>
              </a:rPr>
              <a:t>All</a:t>
            </a:r>
            <a:r>
              <a:rPr lang="es-ES_tradnl" sz="800" b="1" dirty="0" smtClean="0">
                <a:solidFill>
                  <a:schemeClr val="tx1">
                    <a:lumMod val="50000"/>
                    <a:lumOff val="50000"/>
                  </a:schemeClr>
                </a:solidFill>
              </a:rPr>
              <a:t> </a:t>
            </a:r>
            <a:r>
              <a:rPr lang="es-ES_tradnl" sz="800" b="1" dirty="0" err="1" smtClean="0">
                <a:solidFill>
                  <a:schemeClr val="tx1">
                    <a:lumMod val="50000"/>
                    <a:lumOff val="50000"/>
                  </a:schemeClr>
                </a:solidFill>
              </a:rPr>
              <a:t>Rights</a:t>
            </a:r>
            <a:r>
              <a:rPr lang="es-ES_tradnl" sz="800" b="1" dirty="0" smtClean="0">
                <a:solidFill>
                  <a:schemeClr val="tx1">
                    <a:lumMod val="50000"/>
                    <a:lumOff val="50000"/>
                  </a:schemeClr>
                </a:solidFill>
              </a:rPr>
              <a:t> </a:t>
            </a:r>
            <a:r>
              <a:rPr lang="es-ES_tradnl" sz="800" b="1" dirty="0" err="1" smtClean="0">
                <a:solidFill>
                  <a:schemeClr val="tx1">
                    <a:lumMod val="50000"/>
                    <a:lumOff val="50000"/>
                  </a:schemeClr>
                </a:solidFill>
              </a:rPr>
              <a:t>Reserved</a:t>
            </a:r>
            <a:r>
              <a:rPr lang="es-ES_tradnl" sz="800" b="1" dirty="0" smtClean="0">
                <a:solidFill>
                  <a:schemeClr val="tx1">
                    <a:lumMod val="50000"/>
                    <a:lumOff val="50000"/>
                  </a:schemeClr>
                </a:solidFill>
              </a:rPr>
              <a:t>.</a:t>
            </a:r>
            <a:endParaRPr lang="es-ES_tradnl" sz="800" b="1" dirty="0">
              <a:solidFill>
                <a:schemeClr val="tx1">
                  <a:lumMod val="50000"/>
                  <a:lumOff val="50000"/>
                </a:schemeClr>
              </a:solidFill>
            </a:endParaRPr>
          </a:p>
        </p:txBody>
      </p:sp>
      <p:pic>
        <p:nvPicPr>
          <p:cNvPr id="13" name="Imagen 12" descr="Logo codelco.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51866" y="1152670"/>
            <a:ext cx="1440782" cy="1260308"/>
          </a:xfrm>
          <a:prstGeom prst="rect">
            <a:avLst/>
          </a:prstGeom>
        </p:spPr>
      </p:pic>
      <p:pic>
        <p:nvPicPr>
          <p:cNvPr id="14" name="Imagen 13" descr="Icono Color 1 Vertical.jp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861000" cy="6858000"/>
          </a:xfrm>
          <a:prstGeom prst="rect">
            <a:avLst/>
          </a:prstGeom>
        </p:spPr>
      </p:pic>
    </p:spTree>
    <p:extLst>
      <p:ext uri="{BB962C8B-B14F-4D97-AF65-F5344CB8AC3E}">
        <p14:creationId xmlns:p14="http://schemas.microsoft.com/office/powerpoint/2010/main" val="3997337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ina 1">
    <p:spTree>
      <p:nvGrpSpPr>
        <p:cNvPr id="1" name=""/>
        <p:cNvGrpSpPr/>
        <p:nvPr/>
      </p:nvGrpSpPr>
      <p:grpSpPr>
        <a:xfrm>
          <a:off x="0" y="0"/>
          <a:ext cx="0" cy="0"/>
          <a:chOff x="0" y="0"/>
          <a:chExt cx="0" cy="0"/>
        </a:xfrm>
      </p:grpSpPr>
      <p:sp>
        <p:nvSpPr>
          <p:cNvPr id="6" name="CuadroTexto 9"/>
          <p:cNvSpPr txBox="1">
            <a:spLocks noChangeArrowheads="1"/>
          </p:cNvSpPr>
          <p:nvPr userDrawn="1"/>
        </p:nvSpPr>
        <p:spPr bwMode="auto">
          <a:xfrm>
            <a:off x="2043113" y="6496050"/>
            <a:ext cx="58705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defRPr/>
            </a:pPr>
            <a:r>
              <a:rPr lang="es-ES_tradnl" sz="800" b="1" smtClean="0">
                <a:solidFill>
                  <a:srgbClr val="7F7F7F"/>
                </a:solidFill>
                <a:latin typeface="Calibri" pitchFamily="34" charset="0"/>
              </a:rPr>
              <a:t>Copyrights © 2014  CODELCO-CHILE.  Todos los Derechos Reservados. |  Copyrights © 2014 by CODELCO-CHILE.  All Rights Reserved.</a:t>
            </a:r>
          </a:p>
        </p:txBody>
      </p:sp>
      <p:pic>
        <p:nvPicPr>
          <p:cNvPr id="7" name="Imagen 10" descr="Logo codelco.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257675" y="898525"/>
            <a:ext cx="144145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11" descr="Icono Color 1 Vertical.jpg"/>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0" y="0"/>
            <a:ext cx="8604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n 6" descr="Icono Horizontal OK.jp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0" y="6286500"/>
            <a:ext cx="9144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861000" y="2848670"/>
            <a:ext cx="8283000" cy="457065"/>
          </a:xfrm>
        </p:spPr>
        <p:txBody>
          <a:bodyPr>
            <a:normAutofit/>
          </a:bodyPr>
          <a:lstStyle>
            <a:lvl1pPr>
              <a:defRPr sz="2600" b="1">
                <a:solidFill>
                  <a:schemeClr val="bg1">
                    <a:lumMod val="50000"/>
                  </a:schemeClr>
                </a:solidFill>
              </a:defRPr>
            </a:lvl1pPr>
          </a:lstStyle>
          <a:p>
            <a:r>
              <a:rPr lang="es-ES" smtClean="0"/>
              <a:t>Haga clic para modificar el estilo de título del patrón</a:t>
            </a:r>
            <a:endParaRPr lang="es-ES" dirty="0"/>
          </a:p>
        </p:txBody>
      </p:sp>
      <p:sp>
        <p:nvSpPr>
          <p:cNvPr id="3" name="Marcador de texto 2"/>
          <p:cNvSpPr>
            <a:spLocks noGrp="1"/>
          </p:cNvSpPr>
          <p:nvPr>
            <p:ph type="body" idx="1"/>
          </p:nvPr>
        </p:nvSpPr>
        <p:spPr>
          <a:xfrm>
            <a:off x="861000" y="4122250"/>
            <a:ext cx="8283000" cy="301049"/>
          </a:xfrm>
        </p:spPr>
        <p:txBody>
          <a:bodyPr anchor="b">
            <a:normAutofit/>
          </a:bodyPr>
          <a:lstStyle>
            <a:lvl1pPr marL="0" indent="0" algn="ctr">
              <a:buNone/>
              <a:defRPr sz="1600" b="0" baseline="0">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Marcador de texto 4"/>
          <p:cNvSpPr>
            <a:spLocks noGrp="1"/>
          </p:cNvSpPr>
          <p:nvPr>
            <p:ph type="body" sz="quarter" idx="3"/>
          </p:nvPr>
        </p:nvSpPr>
        <p:spPr>
          <a:xfrm>
            <a:off x="861000" y="3711368"/>
            <a:ext cx="8283000" cy="388582"/>
          </a:xfrm>
        </p:spPr>
        <p:txBody>
          <a:bodyPr anchor="b"/>
          <a:lstStyle>
            <a:lvl1pPr marL="0" indent="0" algn="ctr">
              <a:buNone/>
              <a:defRPr sz="2400" b="0" baseline="0">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Tree>
    <p:extLst>
      <p:ext uri="{BB962C8B-B14F-4D97-AF65-F5344CB8AC3E}">
        <p14:creationId xmlns:p14="http://schemas.microsoft.com/office/powerpoint/2010/main" val="278505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ina 2">
    <p:spTree>
      <p:nvGrpSpPr>
        <p:cNvPr id="1" name=""/>
        <p:cNvGrpSpPr/>
        <p:nvPr/>
      </p:nvGrpSpPr>
      <p:grpSpPr>
        <a:xfrm>
          <a:off x="0" y="0"/>
          <a:ext cx="0" cy="0"/>
          <a:chOff x="0" y="0"/>
          <a:chExt cx="0" cy="0"/>
        </a:xfrm>
      </p:grpSpPr>
      <p:sp>
        <p:nvSpPr>
          <p:cNvPr id="3" name="Rectángulo 7"/>
          <p:cNvSpPr/>
          <p:nvPr userDrawn="1"/>
        </p:nvSpPr>
        <p:spPr>
          <a:xfrm>
            <a:off x="0" y="0"/>
            <a:ext cx="9144000" cy="6858000"/>
          </a:xfrm>
          <a:prstGeom prst="rect">
            <a:avLst/>
          </a:prstGeom>
          <a:solidFill>
            <a:schemeClr val="tx1">
              <a:lumMod val="85000"/>
              <a:lumOff val="15000"/>
            </a:schemeClr>
          </a:solidFill>
          <a:ln>
            <a:solidFill>
              <a:schemeClr val="tx1">
                <a:lumMod val="75000"/>
                <a:lumOff val="2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_tradnl" dirty="0">
              <a:solidFill>
                <a:prstClr val="white"/>
              </a:solidFill>
            </a:endParaRPr>
          </a:p>
        </p:txBody>
      </p:sp>
      <p:sp>
        <p:nvSpPr>
          <p:cNvPr id="4" name="CuadroTexto 12"/>
          <p:cNvSpPr txBox="1">
            <a:spLocks noChangeArrowheads="1"/>
          </p:cNvSpPr>
          <p:nvPr userDrawn="1"/>
        </p:nvSpPr>
        <p:spPr bwMode="auto">
          <a:xfrm>
            <a:off x="2036763" y="6496050"/>
            <a:ext cx="58705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defRPr/>
            </a:pPr>
            <a:r>
              <a:rPr lang="es-ES_tradnl" sz="800" b="1" smtClean="0">
                <a:solidFill>
                  <a:srgbClr val="7F7F7F"/>
                </a:solidFill>
                <a:latin typeface="Calibri" pitchFamily="34" charset="0"/>
              </a:rPr>
              <a:t>Copyrights © 2014  CODELCO-CHILE.  Todos los Derechos Reservados. |  Copyrights © 2014 by CODELCO-CHILE.  All Rights Reserved.</a:t>
            </a:r>
          </a:p>
        </p:txBody>
      </p:sp>
      <p:pic>
        <p:nvPicPr>
          <p:cNvPr id="5" name="Imagen 13" descr="Icono Color 1 Vertical BN.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8604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n 6" descr="Icono Horizontal OK.jpg"/>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0" y="6286500"/>
            <a:ext cx="9144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861000" y="3106057"/>
            <a:ext cx="8283000" cy="457065"/>
          </a:xfrm>
        </p:spPr>
        <p:txBody>
          <a:bodyPr>
            <a:normAutofit/>
          </a:bodyPr>
          <a:lstStyle>
            <a:lvl1pPr>
              <a:defRPr sz="2600" b="0">
                <a:solidFill>
                  <a:schemeClr val="bg1">
                    <a:lumMod val="75000"/>
                  </a:schemeClr>
                </a:solidFill>
              </a:defRPr>
            </a:lvl1pPr>
          </a:lstStyle>
          <a:p>
            <a:r>
              <a:rPr lang="es-ES" smtClean="0"/>
              <a:t>Haga clic para modificar el estilo de título del patrón</a:t>
            </a:r>
            <a:endParaRPr lang="es-ES" dirty="0"/>
          </a:p>
        </p:txBody>
      </p:sp>
    </p:spTree>
    <p:extLst>
      <p:ext uri="{BB962C8B-B14F-4D97-AF65-F5344CB8AC3E}">
        <p14:creationId xmlns:p14="http://schemas.microsoft.com/office/powerpoint/2010/main" val="3325242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ina 3">
    <p:spTree>
      <p:nvGrpSpPr>
        <p:cNvPr id="1" name=""/>
        <p:cNvGrpSpPr/>
        <p:nvPr/>
      </p:nvGrpSpPr>
      <p:grpSpPr>
        <a:xfrm>
          <a:off x="0" y="0"/>
          <a:ext cx="0" cy="0"/>
          <a:chOff x="0" y="0"/>
          <a:chExt cx="0" cy="0"/>
        </a:xfrm>
      </p:grpSpPr>
      <p:sp>
        <p:nvSpPr>
          <p:cNvPr id="4" name="Rectángulo 5"/>
          <p:cNvSpPr/>
          <p:nvPr userDrawn="1"/>
        </p:nvSpPr>
        <p:spPr>
          <a:xfrm>
            <a:off x="0" y="0"/>
            <a:ext cx="9144000" cy="6858000"/>
          </a:xfrm>
          <a:prstGeom prst="rect">
            <a:avLst/>
          </a:prstGeom>
          <a:solidFill>
            <a:schemeClr val="bg1">
              <a:lumMod val="65000"/>
            </a:schemeClr>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_tradnl">
              <a:solidFill>
                <a:prstClr val="white"/>
              </a:solidFill>
            </a:endParaRPr>
          </a:p>
        </p:txBody>
      </p:sp>
      <p:pic>
        <p:nvPicPr>
          <p:cNvPr id="5" name="Imagen 6" descr="Icono Color 2 Vertical BN.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6445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uadroTexto 9"/>
          <p:cNvSpPr txBox="1">
            <a:spLocks noChangeArrowheads="1"/>
          </p:cNvSpPr>
          <p:nvPr userDrawn="1"/>
        </p:nvSpPr>
        <p:spPr bwMode="auto">
          <a:xfrm>
            <a:off x="2043113" y="6496050"/>
            <a:ext cx="58705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defRPr/>
            </a:pPr>
            <a:r>
              <a:rPr lang="es-ES_tradnl" sz="800" b="1" smtClean="0">
                <a:solidFill>
                  <a:srgbClr val="7F7F7F"/>
                </a:solidFill>
                <a:latin typeface="Calibri" pitchFamily="34" charset="0"/>
              </a:rPr>
              <a:t>Copyrights © 2014  CODELCO-CHILE.  Todos los Derechos Reservados. |  Copyrights © 2014 by CODELCO-CHILE.  All Rights Reserved.</a:t>
            </a:r>
          </a:p>
        </p:txBody>
      </p:sp>
      <p:cxnSp>
        <p:nvCxnSpPr>
          <p:cNvPr id="7" name="4 Conector recto"/>
          <p:cNvCxnSpPr/>
          <p:nvPr userDrawn="1"/>
        </p:nvCxnSpPr>
        <p:spPr>
          <a:xfrm flipV="1">
            <a:off x="1116013" y="676275"/>
            <a:ext cx="8027987" cy="31750"/>
          </a:xfrm>
          <a:prstGeom prst="line">
            <a:avLst/>
          </a:prstGeom>
          <a:ln w="19050">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pic>
        <p:nvPicPr>
          <p:cNvPr id="8" name="Imagen 6" descr="Icono Horizontal OK.jpg"/>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0" y="6286500"/>
            <a:ext cx="9144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1115736" y="284714"/>
            <a:ext cx="8028264" cy="457065"/>
          </a:xfrm>
        </p:spPr>
        <p:txBody>
          <a:bodyPr>
            <a:noAutofit/>
          </a:bodyPr>
          <a:lstStyle>
            <a:lvl1pPr algn="l">
              <a:defRPr sz="2400" b="1">
                <a:solidFill>
                  <a:schemeClr val="tx1">
                    <a:lumMod val="75000"/>
                    <a:lumOff val="25000"/>
                  </a:schemeClr>
                </a:solidFill>
              </a:defRPr>
            </a:lvl1pPr>
          </a:lstStyle>
          <a:p>
            <a:r>
              <a:rPr lang="es-ES" smtClean="0"/>
              <a:t>Haga clic para modificar el estilo de título del patrón</a:t>
            </a:r>
            <a:endParaRPr lang="es-ES" dirty="0"/>
          </a:p>
        </p:txBody>
      </p:sp>
      <p:sp>
        <p:nvSpPr>
          <p:cNvPr id="3" name="Marcador de texto 2"/>
          <p:cNvSpPr>
            <a:spLocks noGrp="1"/>
          </p:cNvSpPr>
          <p:nvPr>
            <p:ph type="body" idx="1"/>
          </p:nvPr>
        </p:nvSpPr>
        <p:spPr>
          <a:xfrm>
            <a:off x="1115736" y="1165253"/>
            <a:ext cx="7558926" cy="5049430"/>
          </a:xfrm>
        </p:spPr>
        <p:txBody>
          <a:bodyPr>
            <a:normAutofit/>
          </a:bodyPr>
          <a:lstStyle>
            <a:lvl1pPr marL="0" indent="0" algn="l">
              <a:buFont typeface="Arial"/>
              <a:buNone/>
              <a:defRPr sz="24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Tree>
    <p:extLst>
      <p:ext uri="{BB962C8B-B14F-4D97-AF65-F5344CB8AC3E}">
        <p14:creationId xmlns:p14="http://schemas.microsoft.com/office/powerpoint/2010/main" val="2133424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ina 4">
    <p:spTree>
      <p:nvGrpSpPr>
        <p:cNvPr id="1" name=""/>
        <p:cNvGrpSpPr/>
        <p:nvPr/>
      </p:nvGrpSpPr>
      <p:grpSpPr>
        <a:xfrm>
          <a:off x="0" y="0"/>
          <a:ext cx="0" cy="0"/>
          <a:chOff x="0" y="0"/>
          <a:chExt cx="0" cy="0"/>
        </a:xfrm>
      </p:grpSpPr>
      <p:sp>
        <p:nvSpPr>
          <p:cNvPr id="3" name="CuadroTexto 7"/>
          <p:cNvSpPr txBox="1">
            <a:spLocks noChangeArrowheads="1"/>
          </p:cNvSpPr>
          <p:nvPr userDrawn="1"/>
        </p:nvSpPr>
        <p:spPr bwMode="auto">
          <a:xfrm>
            <a:off x="2036763" y="6496050"/>
            <a:ext cx="58705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defRPr/>
            </a:pPr>
            <a:r>
              <a:rPr lang="es-ES_tradnl" sz="800" b="1" smtClean="0">
                <a:solidFill>
                  <a:srgbClr val="7F7F7F"/>
                </a:solidFill>
                <a:latin typeface="Calibri" pitchFamily="34" charset="0"/>
              </a:rPr>
              <a:t>Copyrights © 2014  CODELCO-CHILE.  Todos los Derechos Reservados. |  Copyrights © 2014 by CODELCO-CHILE.  All Rights Reserved.</a:t>
            </a:r>
          </a:p>
        </p:txBody>
      </p:sp>
      <p:pic>
        <p:nvPicPr>
          <p:cNvPr id="4" name="Imagen 12" descr="Logo codelco.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281488" y="1152525"/>
            <a:ext cx="144145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861000" y="3341171"/>
            <a:ext cx="8283000" cy="457065"/>
          </a:xfrm>
        </p:spPr>
        <p:txBody>
          <a:bodyPr>
            <a:noAutofit/>
          </a:bodyPr>
          <a:lstStyle>
            <a:lvl1pPr>
              <a:defRPr sz="2400" b="1">
                <a:solidFill>
                  <a:schemeClr val="bg1">
                    <a:lumMod val="50000"/>
                  </a:schemeClr>
                </a:solidFill>
              </a:defRPr>
            </a:lvl1pPr>
          </a:lstStyle>
          <a:p>
            <a:r>
              <a:rPr lang="es-ES" smtClean="0"/>
              <a:t>Haga clic para modificar el estilo de título del patrón</a:t>
            </a:r>
            <a:endParaRPr lang="es-ES" dirty="0"/>
          </a:p>
        </p:txBody>
      </p:sp>
    </p:spTree>
    <p:extLst>
      <p:ext uri="{BB962C8B-B14F-4D97-AF65-F5344CB8AC3E}">
        <p14:creationId xmlns:p14="http://schemas.microsoft.com/office/powerpoint/2010/main" val="3690215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ítulo y objetos">
    <p:spTree>
      <p:nvGrpSpPr>
        <p:cNvPr id="1" name=""/>
        <p:cNvGrpSpPr/>
        <p:nvPr/>
      </p:nvGrpSpPr>
      <p:grpSpPr>
        <a:xfrm>
          <a:off x="0" y="0"/>
          <a:ext cx="0" cy="0"/>
          <a:chOff x="0" y="0"/>
          <a:chExt cx="0" cy="0"/>
        </a:xfrm>
      </p:grpSpPr>
      <p:sp>
        <p:nvSpPr>
          <p:cNvPr id="2" name="Rectangle 2"/>
          <p:cNvSpPr txBox="1">
            <a:spLocks noChangeArrowheads="1"/>
          </p:cNvSpPr>
          <p:nvPr userDrawn="1"/>
        </p:nvSpPr>
        <p:spPr bwMode="auto">
          <a:xfrm>
            <a:off x="0" y="0"/>
            <a:ext cx="9090025" cy="573088"/>
          </a:xfrm>
          <a:prstGeom prst="rect">
            <a:avLst/>
          </a:prstGeom>
          <a:solidFill>
            <a:schemeClr val="bg1">
              <a:lumMod val="75000"/>
            </a:schemeClr>
          </a:solidFill>
          <a:ln>
            <a:miter lim="800000"/>
            <a:headEnd/>
            <a:tailEnd/>
          </a:ln>
        </p:spPr>
        <p:txBody>
          <a:bodyPr anchor="ctr"/>
          <a:lstStyle/>
          <a:p>
            <a:pPr algn="ctr" eaLnBrk="0" hangingPunct="0">
              <a:defRPr/>
            </a:pPr>
            <a:endParaRPr lang="es-ES_tradnl" sz="2400" b="1" dirty="0">
              <a:solidFill>
                <a:prstClr val="white"/>
              </a:solidFill>
            </a:endParaRPr>
          </a:p>
        </p:txBody>
      </p:sp>
      <p:pic>
        <p:nvPicPr>
          <p:cNvPr id="3" name="Imagen 6" descr="Icono Horizontal OK.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6502400"/>
            <a:ext cx="91440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030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7C652-2285-984D-BBC2-D4A61F97F294}" type="datetimeFigureOut">
              <a:rPr lang="es-ES" smtClean="0"/>
              <a:pPr/>
              <a:t>25/08/2015</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A3A37-4F0C-2A47-BEDE-7DEB5D65735F}" type="slidenum">
              <a:rPr lang="es-ES" smtClean="0"/>
              <a:pPr/>
              <a:t>‹Nº›</a:t>
            </a:fld>
            <a:endParaRPr lang="es-ES"/>
          </a:p>
        </p:txBody>
      </p:sp>
    </p:spTree>
    <p:extLst>
      <p:ext uri="{BB962C8B-B14F-4D97-AF65-F5344CB8AC3E}">
        <p14:creationId xmlns:p14="http://schemas.microsoft.com/office/powerpoint/2010/main" val="2852190709"/>
      </p:ext>
    </p:extLst>
  </p:cSld>
  <p:clrMap bg1="lt1" tx1="dk1" bg2="lt2" tx2="dk2" accent1="accent1" accent2="accent2" accent3="accent3" accent4="accent4" accent5="accent5" accent6="accent6" hlink="hlink" folHlink="folHlink"/>
  <p:sldLayoutIdLst>
    <p:sldLayoutId id="2147483653" r:id="rId1"/>
    <p:sldLayoutId id="2147483660" r:id="rId2"/>
    <p:sldLayoutId id="2147483662"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s-CL" smtClean="0"/>
              <a:t>Clic para editar título</a:t>
            </a:r>
            <a:endParaRPr lang="es-ES" altLang="es-CL" smtClean="0"/>
          </a:p>
        </p:txBody>
      </p:sp>
      <p:sp>
        <p:nvSpPr>
          <p:cNvPr id="1027" name="Marcador de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s-CL" smtClean="0"/>
              <a:t>Haga clic para modificar el estilo de texto del patrón</a:t>
            </a:r>
          </a:p>
          <a:p>
            <a:pPr lvl="1"/>
            <a:r>
              <a:rPr lang="es-ES_tradnl" altLang="es-CL" smtClean="0"/>
              <a:t>Segundo nivel</a:t>
            </a:r>
          </a:p>
          <a:p>
            <a:pPr lvl="2"/>
            <a:r>
              <a:rPr lang="es-ES_tradnl" altLang="es-CL" smtClean="0"/>
              <a:t>Tercer nivel</a:t>
            </a:r>
          </a:p>
          <a:p>
            <a:pPr lvl="3"/>
            <a:r>
              <a:rPr lang="es-ES_tradnl" altLang="es-CL" smtClean="0"/>
              <a:t>Cuarto nivel</a:t>
            </a:r>
          </a:p>
          <a:p>
            <a:pPr lvl="4"/>
            <a:r>
              <a:rPr lang="es-ES_tradnl" altLang="es-CL" smtClean="0"/>
              <a:t>Quinto nivel</a:t>
            </a:r>
            <a:endParaRPr lang="es-ES" altLang="es-CL" smtClean="0"/>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2197ACDC-EBD5-4C94-B1F6-726E7AA40628}" type="datetimeFigureOut">
              <a:rPr lang="es-ES"/>
              <a:pPr>
                <a:defRPr/>
              </a:pPr>
              <a:t>25/08/2015</a:t>
            </a:fld>
            <a:endParaRPr lang="es-ES" dirty="0"/>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A97D6289-356A-4C12-B987-CA209E6DEED2}" type="slidenum">
              <a:rPr lang="es-ES"/>
              <a:pPr>
                <a:defRPr/>
              </a:pPr>
              <a:t>‹Nº›</a:t>
            </a:fld>
            <a:endParaRPr lang="es-ES" dirty="0"/>
          </a:p>
        </p:txBody>
      </p:sp>
    </p:spTree>
    <p:extLst>
      <p:ext uri="{BB962C8B-B14F-4D97-AF65-F5344CB8AC3E}">
        <p14:creationId xmlns:p14="http://schemas.microsoft.com/office/powerpoint/2010/main" val="81338675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gi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64517" y="2848670"/>
            <a:ext cx="7937943" cy="773304"/>
          </a:xfrm>
        </p:spPr>
        <p:txBody>
          <a:bodyPr>
            <a:normAutofit fontScale="90000"/>
          </a:bodyPr>
          <a:lstStyle/>
          <a:p>
            <a:r>
              <a:rPr lang="es-ES" dirty="0" smtClean="0"/>
              <a:t>INFORME PRELIMINAR ACCIDENTE LUIS ARAYA REYES</a:t>
            </a:r>
            <a:br>
              <a:rPr lang="es-ES" dirty="0" smtClean="0"/>
            </a:br>
            <a:r>
              <a:rPr lang="es-ES" dirty="0" smtClean="0"/>
              <a:t>Superintendencia Mantenimiento y Suministros</a:t>
            </a:r>
            <a:endParaRPr lang="es-CL" dirty="0"/>
          </a:p>
        </p:txBody>
      </p:sp>
      <p:sp>
        <p:nvSpPr>
          <p:cNvPr id="4" name="3 Marcador de texto"/>
          <p:cNvSpPr>
            <a:spLocks noGrp="1"/>
          </p:cNvSpPr>
          <p:nvPr>
            <p:ph type="body" sz="quarter" idx="3"/>
          </p:nvPr>
        </p:nvSpPr>
        <p:spPr>
          <a:xfrm>
            <a:off x="1430344" y="3711368"/>
            <a:ext cx="7109808" cy="388582"/>
          </a:xfrm>
        </p:spPr>
        <p:txBody>
          <a:bodyPr>
            <a:normAutofit fontScale="92500" lnSpcReduction="20000"/>
          </a:bodyPr>
          <a:lstStyle/>
          <a:p>
            <a:r>
              <a:rPr lang="es-CL" dirty="0" smtClean="0"/>
              <a:t>Gerencia FURE</a:t>
            </a:r>
            <a:endParaRPr lang="es-CL" dirty="0"/>
          </a:p>
        </p:txBody>
      </p:sp>
      <p:sp>
        <p:nvSpPr>
          <p:cNvPr id="5" name="4 Marcador de texto"/>
          <p:cNvSpPr>
            <a:spLocks noGrp="1"/>
          </p:cNvSpPr>
          <p:nvPr>
            <p:ph type="body" idx="1"/>
          </p:nvPr>
        </p:nvSpPr>
        <p:spPr/>
        <p:txBody>
          <a:bodyPr>
            <a:normAutofit fontScale="92500" lnSpcReduction="10000"/>
          </a:bodyPr>
          <a:lstStyle/>
          <a:p>
            <a:r>
              <a:rPr lang="es-CL" dirty="0" smtClean="0"/>
              <a:t>25 de Agosto 2015</a:t>
            </a:r>
            <a:endParaRPr lang="es-CL" dirty="0"/>
          </a:p>
        </p:txBody>
      </p:sp>
    </p:spTree>
    <p:extLst>
      <p:ext uri="{BB962C8B-B14F-4D97-AF65-F5344CB8AC3E}">
        <p14:creationId xmlns:p14="http://schemas.microsoft.com/office/powerpoint/2010/main" val="38186238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MEDIDAS DE CONTROL TOMADAS POST ACCIDENTE</a:t>
            </a:r>
            <a:endParaRPr lang="es-CL" dirty="0"/>
          </a:p>
        </p:txBody>
      </p:sp>
      <p:sp>
        <p:nvSpPr>
          <p:cNvPr id="9" name="CuadroTexto 8"/>
          <p:cNvSpPr txBox="1"/>
          <p:nvPr/>
        </p:nvSpPr>
        <p:spPr>
          <a:xfrm>
            <a:off x="1201666" y="1146198"/>
            <a:ext cx="7295740" cy="3416320"/>
          </a:xfrm>
          <a:prstGeom prst="rect">
            <a:avLst/>
          </a:prstGeom>
          <a:noFill/>
          <a:ln>
            <a:solidFill>
              <a:schemeClr val="accent6"/>
            </a:solidFill>
          </a:ln>
        </p:spPr>
        <p:txBody>
          <a:bodyPr wrap="square" rtlCol="0">
            <a:spAutoFit/>
          </a:bodyPr>
          <a:lstStyle/>
          <a:p>
            <a:pPr marL="342900" indent="-342900" algn="just">
              <a:lnSpc>
                <a:spcPct val="150000"/>
              </a:lnSpc>
              <a:buFont typeface="Arial"/>
              <a:buChar char="•"/>
            </a:pPr>
            <a:r>
              <a:rPr lang="es-ES" sz="2000" dirty="0" smtClean="0"/>
              <a:t>Se activa brigada de emergencia, realizando atención primaria.</a:t>
            </a:r>
          </a:p>
          <a:p>
            <a:pPr marL="342900" indent="-342900" algn="just">
              <a:lnSpc>
                <a:spcPct val="150000"/>
              </a:lnSpc>
              <a:buFont typeface="Arial"/>
              <a:buChar char="•"/>
            </a:pPr>
            <a:r>
              <a:rPr lang="es-ES" sz="2000" dirty="0" smtClean="0"/>
              <a:t> Personal del centro de salud Potrerillos acude al sector, para posteriormente ser derivado a Clínica San Lorenzo en la Ciudad de El Salvador.</a:t>
            </a:r>
          </a:p>
          <a:p>
            <a:pPr marL="342900" indent="-342900" algn="just">
              <a:lnSpc>
                <a:spcPct val="150000"/>
              </a:lnSpc>
              <a:buFont typeface="Arial"/>
              <a:buChar char="•"/>
            </a:pPr>
            <a:r>
              <a:rPr lang="es-ES" sz="2000" dirty="0" smtClean="0"/>
              <a:t>Se detienen todos los trabajos del Mantenimiento Mayor.</a:t>
            </a:r>
            <a:endParaRPr lang="es-CL" sz="2000" dirty="0" smtClean="0">
              <a:solidFill>
                <a:schemeClr val="tx1">
                  <a:lumMod val="75000"/>
                  <a:lumOff val="25000"/>
                </a:schemeClr>
              </a:solidFill>
            </a:endParaRPr>
          </a:p>
          <a:p>
            <a:pPr marL="342900" indent="-342900" algn="just">
              <a:lnSpc>
                <a:spcPct val="150000"/>
              </a:lnSpc>
              <a:buFont typeface="Arial"/>
              <a:buChar char="•"/>
            </a:pPr>
            <a:r>
              <a:rPr lang="es-CL" sz="2000" dirty="0" smtClean="0">
                <a:solidFill>
                  <a:schemeClr val="tx1">
                    <a:lumMod val="75000"/>
                    <a:lumOff val="25000"/>
                  </a:schemeClr>
                </a:solidFill>
              </a:rPr>
              <a:t>Se restringe  el acceso al sector de accidente.</a:t>
            </a:r>
            <a:endParaRPr lang="es-ES" sz="2000" dirty="0" smtClean="0"/>
          </a:p>
          <a:p>
            <a:pPr marL="342900" indent="-342900" algn="just">
              <a:lnSpc>
                <a:spcPct val="150000"/>
              </a:lnSpc>
              <a:buFont typeface="Arial"/>
              <a:buChar char="•"/>
            </a:pPr>
            <a:endParaRPr lang="es-ES" sz="2400" dirty="0" smtClean="0"/>
          </a:p>
        </p:txBody>
      </p:sp>
    </p:spTree>
    <p:extLst>
      <p:ext uri="{BB962C8B-B14F-4D97-AF65-F5344CB8AC3E}">
        <p14:creationId xmlns:p14="http://schemas.microsoft.com/office/powerpoint/2010/main" val="22901301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MEDIDAS DE CONTROL TOMADAS SECTOR DEL ACCIDENTE</a:t>
            </a:r>
            <a:endParaRPr lang="es-CL" dirty="0"/>
          </a:p>
        </p:txBody>
      </p:sp>
      <p:sp>
        <p:nvSpPr>
          <p:cNvPr id="9" name="CuadroTexto 8"/>
          <p:cNvSpPr txBox="1"/>
          <p:nvPr/>
        </p:nvSpPr>
        <p:spPr>
          <a:xfrm>
            <a:off x="1201666" y="1146198"/>
            <a:ext cx="7295740" cy="5262979"/>
          </a:xfrm>
          <a:prstGeom prst="rect">
            <a:avLst/>
          </a:prstGeom>
          <a:noFill/>
          <a:ln>
            <a:solidFill>
              <a:schemeClr val="accent6"/>
            </a:solidFill>
          </a:ln>
        </p:spPr>
        <p:txBody>
          <a:bodyPr wrap="square" rtlCol="0">
            <a:spAutoFit/>
          </a:bodyPr>
          <a:lstStyle/>
          <a:p>
            <a:pPr marL="342900" indent="-342900" algn="just">
              <a:lnSpc>
                <a:spcPct val="150000"/>
              </a:lnSpc>
              <a:buFont typeface="Arial"/>
              <a:buChar char="•"/>
            </a:pPr>
            <a:r>
              <a:rPr lang="es-CL" sz="2000" dirty="0" smtClean="0"/>
              <a:t>Se  detienen los trabajos propios de la mantención para realizar reunión en terreno con todas las empresas contratistas y sacar lecciones aprendidas de lo ocurrido.</a:t>
            </a:r>
          </a:p>
          <a:p>
            <a:pPr marL="342900" indent="-342900" algn="just">
              <a:lnSpc>
                <a:spcPct val="150000"/>
              </a:lnSpc>
              <a:buFont typeface="Arial"/>
              <a:buChar char="•"/>
            </a:pPr>
            <a:r>
              <a:rPr lang="es-CL" sz="2000" dirty="0" smtClean="0"/>
              <a:t>Se realiza levantamiento de condiciones de plataformas de trabajo en el sector del accidente.</a:t>
            </a:r>
          </a:p>
          <a:p>
            <a:pPr marL="800100" lvl="1" indent="-342900" algn="just">
              <a:lnSpc>
                <a:spcPct val="150000"/>
              </a:lnSpc>
              <a:buFont typeface="Arial"/>
              <a:buChar char="•"/>
            </a:pPr>
            <a:r>
              <a:rPr lang="es-CL" sz="2000" dirty="0" smtClean="0"/>
              <a:t>Se detectan 4 plataformas en similares condiciones a las que se produjo el accidente; el área de proyectos realiza las mejoras inmediatas de lo informado.</a:t>
            </a:r>
          </a:p>
          <a:p>
            <a:pPr marL="342900" indent="-342900" algn="just">
              <a:lnSpc>
                <a:spcPct val="150000"/>
              </a:lnSpc>
              <a:buFont typeface="Arial"/>
              <a:buChar char="•"/>
            </a:pPr>
            <a:r>
              <a:rPr lang="es-CL" sz="2000" dirty="0" smtClean="0"/>
              <a:t>Se realiza LV con Gerente de Proyectos en el sector para verificar en terreno las condiciones de trabajo y las mejoras necesarias.</a:t>
            </a:r>
            <a:endParaRPr lang="es-ES" sz="2000" dirty="0" smtClean="0"/>
          </a:p>
          <a:p>
            <a:pPr marL="342900" indent="-342900" algn="just">
              <a:lnSpc>
                <a:spcPct val="150000"/>
              </a:lnSpc>
              <a:buFont typeface="Arial"/>
              <a:buChar char="•"/>
            </a:pPr>
            <a:endParaRPr lang="es-ES" sz="2400" dirty="0" smtClean="0"/>
          </a:p>
        </p:txBody>
      </p:sp>
    </p:spTree>
    <p:extLst>
      <p:ext uri="{BB962C8B-B14F-4D97-AF65-F5344CB8AC3E}">
        <p14:creationId xmlns:p14="http://schemas.microsoft.com/office/powerpoint/2010/main" val="22901301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MEDIDAS DE CONTROL AUSENTES</a:t>
            </a:r>
            <a:endParaRPr lang="es-CL" dirty="0"/>
          </a:p>
        </p:txBody>
      </p:sp>
      <p:sp>
        <p:nvSpPr>
          <p:cNvPr id="9" name="CuadroTexto 8"/>
          <p:cNvSpPr txBox="1"/>
          <p:nvPr/>
        </p:nvSpPr>
        <p:spPr>
          <a:xfrm>
            <a:off x="746760" y="1005840"/>
            <a:ext cx="7750646" cy="4247317"/>
          </a:xfrm>
          <a:prstGeom prst="rect">
            <a:avLst/>
          </a:prstGeom>
          <a:noFill/>
          <a:ln>
            <a:solidFill>
              <a:schemeClr val="accent6"/>
            </a:solidFill>
          </a:ln>
        </p:spPr>
        <p:txBody>
          <a:bodyPr wrap="square" rtlCol="0">
            <a:spAutoFit/>
          </a:bodyPr>
          <a:lstStyle/>
          <a:p>
            <a:pPr marL="342900" indent="-342900" algn="just">
              <a:lnSpc>
                <a:spcPct val="150000"/>
              </a:lnSpc>
              <a:buFont typeface="Arial"/>
              <a:buChar char="•"/>
            </a:pPr>
            <a:endParaRPr lang="es-ES" sz="2000" dirty="0" smtClean="0"/>
          </a:p>
          <a:p>
            <a:pPr marL="342900" indent="-342900" algn="just">
              <a:lnSpc>
                <a:spcPct val="150000"/>
              </a:lnSpc>
              <a:buFont typeface="Arial"/>
              <a:buChar char="•"/>
            </a:pPr>
            <a:r>
              <a:rPr lang="es-ES" sz="2000" dirty="0" smtClean="0"/>
              <a:t>Se detecta que al realizar el retiro de ductos en HLE no se mejora la condición generada</a:t>
            </a:r>
            <a:r>
              <a:rPr lang="es-ES" sz="2000" dirty="0" smtClean="0"/>
              <a:t>. (Vano)</a:t>
            </a:r>
            <a:endParaRPr lang="es-ES" sz="2000" dirty="0" smtClean="0"/>
          </a:p>
          <a:p>
            <a:pPr marL="342900" indent="-342900" algn="just">
              <a:lnSpc>
                <a:spcPct val="150000"/>
              </a:lnSpc>
              <a:buFont typeface="Arial"/>
              <a:buChar char="•"/>
            </a:pPr>
            <a:r>
              <a:rPr lang="es-ES" sz="2000" dirty="0" smtClean="0"/>
              <a:t>Se detecta que no existe barrera dura que impida el acceso al sector con peligro de caída a distinto nivel.</a:t>
            </a:r>
          </a:p>
          <a:p>
            <a:pPr marL="342900" indent="-342900" algn="just">
              <a:lnSpc>
                <a:spcPct val="150000"/>
              </a:lnSpc>
              <a:buFont typeface="Arial"/>
              <a:buChar char="•"/>
            </a:pPr>
            <a:r>
              <a:rPr lang="es-ES" sz="2000" dirty="0" smtClean="0"/>
              <a:t>Se detecta la ausencia de señalización que alerte de la condición de las plataformas de trabajo.</a:t>
            </a:r>
          </a:p>
          <a:p>
            <a:pPr marL="342900" indent="-342900" algn="just">
              <a:lnSpc>
                <a:spcPct val="150000"/>
              </a:lnSpc>
              <a:buFont typeface="Arial"/>
              <a:buChar char="•"/>
            </a:pPr>
            <a:r>
              <a:rPr lang="es-ES" sz="2000" dirty="0" smtClean="0"/>
              <a:t>Se detecta que las barreras presente no cumplen la función de restringir el acceso, ya que se encuentran amarradas con alambre.</a:t>
            </a:r>
          </a:p>
        </p:txBody>
      </p:sp>
    </p:spTree>
    <p:extLst>
      <p:ext uri="{BB962C8B-B14F-4D97-AF65-F5344CB8AC3E}">
        <p14:creationId xmlns:p14="http://schemas.microsoft.com/office/powerpoint/2010/main" val="22901301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¿Qué debemos verificar en nuestras áreas?</a:t>
            </a:r>
            <a:endParaRPr lang="es-CL" dirty="0"/>
          </a:p>
        </p:txBody>
      </p:sp>
      <p:sp>
        <p:nvSpPr>
          <p:cNvPr id="4" name="2 Marcador de texto"/>
          <p:cNvSpPr>
            <a:spLocks noGrp="1"/>
          </p:cNvSpPr>
          <p:nvPr>
            <p:ph type="body" idx="1"/>
          </p:nvPr>
        </p:nvSpPr>
        <p:spPr>
          <a:xfrm>
            <a:off x="766763" y="927100"/>
            <a:ext cx="8185150" cy="5745163"/>
          </a:xfrm>
          <a:ln>
            <a:solidFill>
              <a:schemeClr val="accent6"/>
            </a:solidFill>
          </a:ln>
        </p:spPr>
        <p:txBody>
          <a:bodyPr>
            <a:normAutofit/>
          </a:bodyPr>
          <a:lstStyle/>
          <a:p>
            <a:pPr marL="0" lvl="1">
              <a:lnSpc>
                <a:spcPct val="80000"/>
              </a:lnSpc>
              <a:defRPr/>
            </a:pPr>
            <a:r>
              <a:rPr lang="es-CL" sz="1800" u="sng" dirty="0" smtClean="0">
                <a:solidFill>
                  <a:srgbClr val="404040"/>
                </a:solidFill>
                <a:latin typeface="+mj-lt"/>
              </a:rPr>
              <a:t>Planificación de los trabajos </a:t>
            </a:r>
            <a:endParaRPr lang="es-CL" sz="1800" u="sng" dirty="0">
              <a:solidFill>
                <a:srgbClr val="404040"/>
              </a:solidFill>
              <a:latin typeface="+mj-lt"/>
            </a:endParaRPr>
          </a:p>
          <a:p>
            <a:pPr marL="800100" lvl="2" indent="-342900">
              <a:lnSpc>
                <a:spcPct val="80000"/>
              </a:lnSpc>
              <a:buFont typeface="Arial" pitchFamily="34" charset="0"/>
              <a:buChar char="•"/>
              <a:defRPr/>
            </a:pPr>
            <a:r>
              <a:rPr lang="es-CL" b="0" dirty="0" smtClean="0">
                <a:solidFill>
                  <a:srgbClr val="000000"/>
                </a:solidFill>
                <a:latin typeface="+mj-lt"/>
                <a:cs typeface="Arial" pitchFamily="34" charset="0"/>
              </a:rPr>
              <a:t>Cada vez que se realice una modificación en las áreas de trabajo, debemos aplicar el procedimiento del control del cambio, para asegurar que la nueva condición del área no genere un </a:t>
            </a:r>
            <a:r>
              <a:rPr lang="es-CL" b="0" dirty="0" smtClean="0">
                <a:solidFill>
                  <a:srgbClr val="000000"/>
                </a:solidFill>
                <a:latin typeface="+mj-lt"/>
                <a:cs typeface="Arial" pitchFamily="34" charset="0"/>
              </a:rPr>
              <a:t>accidente de características graves.</a:t>
            </a:r>
            <a:endParaRPr lang="es-CL" b="0" dirty="0" smtClean="0">
              <a:solidFill>
                <a:srgbClr val="000000"/>
              </a:solidFill>
              <a:latin typeface="+mj-lt"/>
              <a:cs typeface="Arial" pitchFamily="34" charset="0"/>
            </a:endParaRPr>
          </a:p>
          <a:p>
            <a:pPr marL="800100" lvl="2" indent="-342900">
              <a:lnSpc>
                <a:spcPct val="80000"/>
              </a:lnSpc>
              <a:buFont typeface="Arial" pitchFamily="34" charset="0"/>
              <a:buChar char="•"/>
              <a:defRPr/>
            </a:pPr>
            <a:endParaRPr lang="es-CL" sz="500" b="0" dirty="0" smtClean="0">
              <a:solidFill>
                <a:srgbClr val="000000"/>
              </a:solidFill>
              <a:latin typeface="+mj-lt"/>
              <a:cs typeface="Arial" pitchFamily="34" charset="0"/>
            </a:endParaRPr>
          </a:p>
          <a:p>
            <a:pPr marL="0" lvl="1">
              <a:lnSpc>
                <a:spcPct val="80000"/>
              </a:lnSpc>
              <a:defRPr/>
            </a:pPr>
            <a:r>
              <a:rPr lang="es-CL" sz="1800" u="sng" dirty="0" smtClean="0">
                <a:solidFill>
                  <a:srgbClr val="404040"/>
                </a:solidFill>
                <a:latin typeface="+mj-lt"/>
              </a:rPr>
              <a:t>Procedimiento de intervención y/o Operación</a:t>
            </a:r>
            <a:endParaRPr lang="es-CL" sz="1800" u="sng" dirty="0">
              <a:solidFill>
                <a:srgbClr val="404040"/>
              </a:solidFill>
              <a:latin typeface="+mj-lt"/>
            </a:endParaRPr>
          </a:p>
          <a:p>
            <a:pPr marL="800100" lvl="2" indent="-342900">
              <a:lnSpc>
                <a:spcPct val="80000"/>
              </a:lnSpc>
              <a:buFont typeface="Arial" pitchFamily="34" charset="0"/>
              <a:buChar char="•"/>
              <a:defRPr/>
            </a:pPr>
            <a:r>
              <a:rPr lang="es-CL" b="0" dirty="0" smtClean="0">
                <a:solidFill>
                  <a:srgbClr val="000000"/>
                </a:solidFill>
                <a:latin typeface="+mj-lt"/>
                <a:cs typeface="Arial" pitchFamily="34" charset="0"/>
              </a:rPr>
              <a:t>Debe contemplar la verificación de las superficies de trabajo</a:t>
            </a:r>
            <a:r>
              <a:rPr lang="es-CL" b="0" dirty="0" smtClean="0">
                <a:solidFill>
                  <a:srgbClr val="000000"/>
                </a:solidFill>
                <a:latin typeface="+mj-lt"/>
                <a:cs typeface="Arial" pitchFamily="34" charset="0"/>
              </a:rPr>
              <a:t>.</a:t>
            </a:r>
            <a:endParaRPr lang="es-CL" b="0" dirty="0" smtClean="0">
              <a:solidFill>
                <a:srgbClr val="000000"/>
              </a:solidFill>
              <a:latin typeface="+mj-lt"/>
              <a:cs typeface="Arial" pitchFamily="34" charset="0"/>
            </a:endParaRPr>
          </a:p>
          <a:p>
            <a:pPr marL="800100" lvl="2" indent="-342900">
              <a:lnSpc>
                <a:spcPct val="80000"/>
              </a:lnSpc>
              <a:buFont typeface="Arial" pitchFamily="34" charset="0"/>
              <a:buChar char="•"/>
              <a:defRPr/>
            </a:pPr>
            <a:endParaRPr lang="es-CL" sz="500" b="0" dirty="0">
              <a:solidFill>
                <a:srgbClr val="000000"/>
              </a:solidFill>
              <a:latin typeface="+mj-lt"/>
              <a:cs typeface="Arial" pitchFamily="34" charset="0"/>
            </a:endParaRPr>
          </a:p>
          <a:p>
            <a:pPr marL="800100" lvl="2" indent="-342900">
              <a:lnSpc>
                <a:spcPct val="80000"/>
              </a:lnSpc>
              <a:buFont typeface="Arial" pitchFamily="34" charset="0"/>
              <a:buChar char="•"/>
              <a:defRPr/>
            </a:pPr>
            <a:endParaRPr lang="es-CL" sz="500" b="0" dirty="0" smtClean="0">
              <a:solidFill>
                <a:srgbClr val="000000"/>
              </a:solidFill>
              <a:latin typeface="+mj-lt"/>
              <a:cs typeface="Arial" pitchFamily="34" charset="0"/>
            </a:endParaRPr>
          </a:p>
          <a:p>
            <a:pPr marL="0" lvl="2">
              <a:lnSpc>
                <a:spcPct val="80000"/>
              </a:lnSpc>
              <a:defRPr/>
            </a:pPr>
            <a:r>
              <a:rPr lang="es-CL" u="sng" dirty="0">
                <a:solidFill>
                  <a:srgbClr val="404040"/>
                </a:solidFill>
                <a:latin typeface="+mj-lt"/>
              </a:rPr>
              <a:t>Control del área de trabajo</a:t>
            </a:r>
          </a:p>
          <a:p>
            <a:pPr marL="800100" lvl="3" indent="-342900">
              <a:lnSpc>
                <a:spcPct val="80000"/>
              </a:lnSpc>
              <a:buFont typeface="Arial" pitchFamily="34" charset="0"/>
              <a:buChar char="•"/>
              <a:defRPr/>
            </a:pPr>
            <a:r>
              <a:rPr lang="es-CL" sz="1800" b="0" dirty="0" smtClean="0">
                <a:latin typeface="+mj-lt"/>
              </a:rPr>
              <a:t>La EECC a cargo del desarrollo de los trabajos debe asegurar  y garantizar que la planificación las tareas a ejecutar  consideren controles asociados a:</a:t>
            </a:r>
          </a:p>
          <a:p>
            <a:pPr marL="1257300" lvl="4" indent="-342900">
              <a:lnSpc>
                <a:spcPct val="80000"/>
              </a:lnSpc>
              <a:buFont typeface="Arial" pitchFamily="34" charset="0"/>
              <a:buChar char="•"/>
              <a:defRPr/>
            </a:pPr>
            <a:r>
              <a:rPr lang="es-CL" sz="1800" b="0" dirty="0" smtClean="0">
                <a:latin typeface="+mj-lt"/>
              </a:rPr>
              <a:t>Señalización.</a:t>
            </a:r>
          </a:p>
          <a:p>
            <a:pPr marL="1257300" lvl="4" indent="-342900">
              <a:lnSpc>
                <a:spcPct val="80000"/>
              </a:lnSpc>
              <a:buFont typeface="Arial" pitchFamily="34" charset="0"/>
              <a:buChar char="•"/>
              <a:defRPr/>
            </a:pPr>
            <a:r>
              <a:rPr lang="es-CL" sz="1800" b="0" dirty="0" smtClean="0">
                <a:latin typeface="+mj-lt"/>
              </a:rPr>
              <a:t>Superficies de trabajo adecuadas.</a:t>
            </a:r>
          </a:p>
          <a:p>
            <a:pPr marL="1257300" lvl="4" indent="-342900">
              <a:lnSpc>
                <a:spcPct val="80000"/>
              </a:lnSpc>
              <a:buFont typeface="Arial" pitchFamily="34" charset="0"/>
              <a:buChar char="•"/>
              <a:defRPr/>
            </a:pPr>
            <a:r>
              <a:rPr lang="es-CL" sz="1800" b="0" dirty="0" smtClean="0">
                <a:latin typeface="+mj-lt"/>
              </a:rPr>
              <a:t>Protocolo entrega del área.</a:t>
            </a:r>
          </a:p>
          <a:p>
            <a:pPr marL="1257300" lvl="4" indent="-342900">
              <a:lnSpc>
                <a:spcPct val="80000"/>
              </a:lnSpc>
              <a:buFont typeface="Arial" pitchFamily="34" charset="0"/>
              <a:buChar char="•"/>
              <a:defRPr/>
            </a:pPr>
            <a:r>
              <a:rPr lang="es-CL" sz="1800" b="0" dirty="0" smtClean="0">
                <a:latin typeface="+mj-lt"/>
              </a:rPr>
              <a:t>Acceso restringido.</a:t>
            </a:r>
            <a:endParaRPr lang="es-CL" sz="1800" b="0" dirty="0">
              <a:latin typeface="+mj-lt"/>
            </a:endParaRPr>
          </a:p>
          <a:p>
            <a:pPr marL="800100" lvl="2" indent="-342900">
              <a:lnSpc>
                <a:spcPct val="80000"/>
              </a:lnSpc>
              <a:buFont typeface="Arial" pitchFamily="34" charset="0"/>
              <a:buChar char="•"/>
              <a:defRPr/>
            </a:pPr>
            <a:endParaRPr lang="es-CL" sz="500" b="0" dirty="0">
              <a:solidFill>
                <a:srgbClr val="000000"/>
              </a:solidFill>
              <a:latin typeface="+mj-lt"/>
              <a:cs typeface="Arial" pitchFamily="34" charset="0"/>
            </a:endParaRPr>
          </a:p>
          <a:p>
            <a:pPr marL="0" lvl="2">
              <a:lnSpc>
                <a:spcPct val="80000"/>
              </a:lnSpc>
              <a:defRPr/>
            </a:pPr>
            <a:r>
              <a:rPr lang="es-CL" u="sng" dirty="0" smtClean="0">
                <a:solidFill>
                  <a:srgbClr val="404040"/>
                </a:solidFill>
                <a:latin typeface="+mj-lt"/>
              </a:rPr>
              <a:t>Administración</a:t>
            </a:r>
            <a:endParaRPr lang="es-CL" u="sng" dirty="0">
              <a:solidFill>
                <a:srgbClr val="404040"/>
              </a:solidFill>
              <a:latin typeface="+mj-lt"/>
            </a:endParaRPr>
          </a:p>
          <a:p>
            <a:pPr marL="800100" lvl="3" indent="-342900" eaLnBrk="1" hangingPunct="1">
              <a:lnSpc>
                <a:spcPct val="80000"/>
              </a:lnSpc>
              <a:buFont typeface="Arial" pitchFamily="34" charset="0"/>
              <a:buChar char="•"/>
              <a:defRPr/>
            </a:pPr>
            <a:r>
              <a:rPr lang="es-CL" sz="1800" b="0" dirty="0" smtClean="0">
                <a:latin typeface="+mj-lt"/>
              </a:rPr>
              <a:t>Debe asegurar que el área intervenida no existan condiciones que puedan generar un accidente grave.</a:t>
            </a:r>
          </a:p>
          <a:p>
            <a:pPr marL="457200" lvl="3" eaLnBrk="1" hangingPunct="1">
              <a:lnSpc>
                <a:spcPct val="80000"/>
              </a:lnSpc>
              <a:defRPr/>
            </a:pPr>
            <a:endParaRPr lang="es-CL" sz="1500" b="0" dirty="0" smtClean="0"/>
          </a:p>
          <a:p>
            <a:pPr marL="800100" lvl="1" indent="-342900" eaLnBrk="1" hangingPunct="1">
              <a:lnSpc>
                <a:spcPct val="80000"/>
              </a:lnSpc>
              <a:buFont typeface="Arial" pitchFamily="34" charset="0"/>
              <a:buChar char="•"/>
              <a:defRPr/>
            </a:pPr>
            <a:endParaRPr lang="es-CL" sz="1900" u="sng" dirty="0" smtClean="0">
              <a:solidFill>
                <a:srgbClr val="404040"/>
              </a:solidFill>
            </a:endParaRPr>
          </a:p>
          <a:p>
            <a:pPr marL="800100" lvl="3" indent="-342900" eaLnBrk="1" hangingPunct="1">
              <a:lnSpc>
                <a:spcPct val="80000"/>
              </a:lnSpc>
              <a:buFont typeface="Arial" pitchFamily="34" charset="0"/>
              <a:buChar char="•"/>
              <a:defRPr/>
            </a:pPr>
            <a:endParaRPr lang="es-CL" sz="1500" b="0" dirty="0" smtClean="0"/>
          </a:p>
          <a:p>
            <a:pPr marL="800100" lvl="3" indent="-342900" eaLnBrk="1" hangingPunct="1">
              <a:lnSpc>
                <a:spcPct val="80000"/>
              </a:lnSpc>
              <a:buFont typeface="Arial" pitchFamily="34" charset="0"/>
              <a:buChar char="•"/>
              <a:defRPr/>
            </a:pPr>
            <a:endParaRPr lang="es-CL" sz="1500" b="0" dirty="0" smtClean="0"/>
          </a:p>
          <a:p>
            <a:pPr marL="800100" lvl="1" indent="-342900" eaLnBrk="1" hangingPunct="1">
              <a:lnSpc>
                <a:spcPct val="80000"/>
              </a:lnSpc>
              <a:buFont typeface="Arial" pitchFamily="34" charset="0"/>
              <a:buChar char="•"/>
              <a:defRPr/>
            </a:pPr>
            <a:endParaRPr lang="es-CL" sz="1900" u="sng" dirty="0" smtClean="0">
              <a:solidFill>
                <a:srgbClr val="404040"/>
              </a:solidFill>
            </a:endParaRPr>
          </a:p>
          <a:p>
            <a:pPr marL="800100" lvl="1" indent="-342900" eaLnBrk="1" hangingPunct="1">
              <a:lnSpc>
                <a:spcPct val="80000"/>
              </a:lnSpc>
              <a:buFont typeface="Arial" pitchFamily="34" charset="0"/>
              <a:buNone/>
              <a:defRPr/>
            </a:pPr>
            <a:endParaRPr lang="es-CL" sz="1900" u="sng" dirty="0" smtClean="0">
              <a:solidFill>
                <a:srgbClr val="404040"/>
              </a:solidFill>
            </a:endParaRPr>
          </a:p>
          <a:p>
            <a:pPr marL="800100" lvl="1" indent="-342900" eaLnBrk="1" hangingPunct="1">
              <a:lnSpc>
                <a:spcPct val="80000"/>
              </a:lnSpc>
              <a:buFont typeface="Arial" pitchFamily="34" charset="0"/>
              <a:buNone/>
              <a:defRPr/>
            </a:pPr>
            <a:endParaRPr lang="es-CL" sz="1900" u="sng" dirty="0" smtClean="0">
              <a:solidFill>
                <a:srgbClr val="404040"/>
              </a:solidFill>
            </a:endParaRPr>
          </a:p>
        </p:txBody>
      </p:sp>
    </p:spTree>
    <p:extLst>
      <p:ext uri="{BB962C8B-B14F-4D97-AF65-F5344CB8AC3E}">
        <p14:creationId xmlns:p14="http://schemas.microsoft.com/office/powerpoint/2010/main" val="22901301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64517" y="2848670"/>
            <a:ext cx="7937943" cy="773304"/>
          </a:xfrm>
        </p:spPr>
        <p:txBody>
          <a:bodyPr>
            <a:normAutofit fontScale="90000"/>
          </a:bodyPr>
          <a:lstStyle/>
          <a:p>
            <a:r>
              <a:rPr lang="es-ES" dirty="0" smtClean="0"/>
              <a:t>INFORME PRELIMINAR ACCIDENTE LUIS ARAYA REYES</a:t>
            </a:r>
            <a:br>
              <a:rPr lang="es-ES" dirty="0" smtClean="0"/>
            </a:br>
            <a:r>
              <a:rPr lang="es-ES" dirty="0" smtClean="0"/>
              <a:t>Superintendencia Mantenimiento y Suministros</a:t>
            </a:r>
            <a:endParaRPr lang="es-CL" dirty="0"/>
          </a:p>
        </p:txBody>
      </p:sp>
      <p:sp>
        <p:nvSpPr>
          <p:cNvPr id="4" name="3 Marcador de texto"/>
          <p:cNvSpPr>
            <a:spLocks noGrp="1"/>
          </p:cNvSpPr>
          <p:nvPr>
            <p:ph type="body" sz="quarter" idx="3"/>
          </p:nvPr>
        </p:nvSpPr>
        <p:spPr>
          <a:xfrm>
            <a:off x="1430344" y="3711368"/>
            <a:ext cx="7109808" cy="388582"/>
          </a:xfrm>
        </p:spPr>
        <p:txBody>
          <a:bodyPr>
            <a:normAutofit fontScale="92500" lnSpcReduction="20000"/>
          </a:bodyPr>
          <a:lstStyle/>
          <a:p>
            <a:r>
              <a:rPr lang="es-CL" dirty="0" smtClean="0"/>
              <a:t>Gerencia FURE</a:t>
            </a:r>
            <a:endParaRPr lang="es-CL" dirty="0"/>
          </a:p>
        </p:txBody>
      </p:sp>
      <p:sp>
        <p:nvSpPr>
          <p:cNvPr id="5" name="4 Marcador de texto"/>
          <p:cNvSpPr>
            <a:spLocks noGrp="1"/>
          </p:cNvSpPr>
          <p:nvPr>
            <p:ph type="body" idx="1"/>
          </p:nvPr>
        </p:nvSpPr>
        <p:spPr/>
        <p:txBody>
          <a:bodyPr>
            <a:normAutofit fontScale="92500" lnSpcReduction="10000"/>
          </a:bodyPr>
          <a:lstStyle/>
          <a:p>
            <a:r>
              <a:rPr lang="es-CL" dirty="0" smtClean="0"/>
              <a:t>25 de Agosto 2015</a:t>
            </a:r>
            <a:endParaRPr lang="es-CL" dirty="0"/>
          </a:p>
        </p:txBody>
      </p:sp>
    </p:spTree>
    <p:extLst>
      <p:ext uri="{BB962C8B-B14F-4D97-AF65-F5344CB8AC3E}">
        <p14:creationId xmlns:p14="http://schemas.microsoft.com/office/powerpoint/2010/main" val="38186238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508479549"/>
              </p:ext>
            </p:extLst>
          </p:nvPr>
        </p:nvGraphicFramePr>
        <p:xfrm>
          <a:off x="341313" y="1192213"/>
          <a:ext cx="8570912" cy="4007978"/>
        </p:xfrm>
        <a:graphic>
          <a:graphicData uri="http://schemas.openxmlformats.org/drawingml/2006/table">
            <a:tbl>
              <a:tblPr firstRow="1" bandRow="1">
                <a:tableStyleId>{5A111915-BE36-4E01-A7E5-04B1672EAD32}</a:tableStyleId>
              </a:tblPr>
              <a:tblGrid>
                <a:gridCol w="3220917"/>
                <a:gridCol w="5349995"/>
              </a:tblGrid>
              <a:tr h="616022">
                <a:tc>
                  <a:txBody>
                    <a:bodyPr/>
                    <a:lstStyle/>
                    <a:p>
                      <a:pPr algn="l" fontAlgn="b"/>
                      <a:r>
                        <a:rPr lang="es-CL" sz="2400" b="0" u="none" strike="noStrike" dirty="0">
                          <a:solidFill>
                            <a:schemeClr val="tx1">
                              <a:lumMod val="95000"/>
                              <a:lumOff val="5000"/>
                            </a:schemeClr>
                          </a:solidFill>
                          <a:effectLst/>
                          <a:latin typeface="Calibri" pitchFamily="34" charset="0"/>
                        </a:rPr>
                        <a:t>Gerencia</a:t>
                      </a:r>
                      <a:endParaRPr lang="es-CL" sz="2400" b="0"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CL" sz="2000" b="0" i="0" u="none" strike="noStrike" kern="1200" dirty="0" smtClean="0">
                          <a:solidFill>
                            <a:schemeClr val="tx1">
                              <a:lumMod val="95000"/>
                              <a:lumOff val="5000"/>
                            </a:schemeClr>
                          </a:solidFill>
                          <a:effectLst/>
                          <a:latin typeface="Calibri" pitchFamily="34" charset="0"/>
                          <a:ea typeface="+mn-ea"/>
                          <a:cs typeface="+mn-cs"/>
                        </a:rPr>
                        <a:t>FURE</a:t>
                      </a:r>
                      <a:endParaRPr lang="es-CL" sz="2000" b="0" i="0" u="none" strike="noStrike" kern="120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6022">
                <a:tc>
                  <a:txBody>
                    <a:bodyPr/>
                    <a:lstStyle/>
                    <a:p>
                      <a:pPr algn="l" fontAlgn="b"/>
                      <a:r>
                        <a:rPr lang="es-CL" sz="2400" u="none" strike="noStrike" dirty="0">
                          <a:solidFill>
                            <a:schemeClr val="tx1">
                              <a:lumMod val="95000"/>
                              <a:lumOff val="5000"/>
                            </a:schemeClr>
                          </a:solidFill>
                          <a:effectLst/>
                          <a:latin typeface="Calibri" pitchFamily="34" charset="0"/>
                        </a:rPr>
                        <a:t>Superintendencia</a:t>
                      </a:r>
                      <a:endParaRPr lang="es-CL" sz="2400" b="1"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CL" sz="2000" b="0" i="0" u="none" strike="noStrike" kern="1200" dirty="0" smtClean="0">
                          <a:solidFill>
                            <a:schemeClr val="tx1">
                              <a:lumMod val="95000"/>
                              <a:lumOff val="5000"/>
                            </a:schemeClr>
                          </a:solidFill>
                          <a:effectLst/>
                          <a:latin typeface="Calibri" pitchFamily="34" charset="0"/>
                          <a:ea typeface="+mn-ea"/>
                          <a:cs typeface="+mn-cs"/>
                        </a:rPr>
                        <a:t>Mantenimiento</a:t>
                      </a:r>
                      <a:r>
                        <a:rPr lang="es-CL" sz="2000" b="0" i="0" u="none" strike="noStrike" kern="1200" baseline="0" dirty="0" smtClean="0">
                          <a:solidFill>
                            <a:schemeClr val="tx1">
                              <a:lumMod val="95000"/>
                              <a:lumOff val="5000"/>
                            </a:schemeClr>
                          </a:solidFill>
                          <a:effectLst/>
                          <a:latin typeface="Calibri" pitchFamily="34" charset="0"/>
                          <a:ea typeface="+mn-ea"/>
                          <a:cs typeface="+mn-cs"/>
                        </a:rPr>
                        <a:t> y Suministros</a:t>
                      </a:r>
                      <a:endParaRPr lang="es-CL" sz="2000" b="0" i="0" u="none" strike="noStrike" kern="120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02845">
                <a:tc>
                  <a:txBody>
                    <a:bodyPr/>
                    <a:lstStyle/>
                    <a:p>
                      <a:pPr algn="l" fontAlgn="b"/>
                      <a:r>
                        <a:rPr lang="es-CL" sz="2400" u="none" strike="noStrike" dirty="0">
                          <a:solidFill>
                            <a:schemeClr val="tx1">
                              <a:lumMod val="95000"/>
                              <a:lumOff val="5000"/>
                            </a:schemeClr>
                          </a:solidFill>
                          <a:effectLst/>
                          <a:latin typeface="Calibri" pitchFamily="34" charset="0"/>
                        </a:rPr>
                        <a:t>Lugar</a:t>
                      </a:r>
                      <a:endParaRPr lang="es-CL" sz="2400" b="1"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s-ES" sz="2000" b="0" i="0" u="none" strike="noStrike" kern="1200" dirty="0" smtClean="0">
                          <a:solidFill>
                            <a:srgbClr val="000000"/>
                          </a:solidFill>
                          <a:effectLst/>
                          <a:latin typeface="+mn-lt"/>
                          <a:ea typeface="+mn-ea"/>
                          <a:cs typeface="+mn-cs"/>
                        </a:rPr>
                        <a:t>Acercamiento</a:t>
                      </a:r>
                      <a:r>
                        <a:rPr lang="es-ES" sz="2000" b="0" i="0" u="none" strike="noStrike" kern="1200" baseline="0" dirty="0" smtClean="0">
                          <a:solidFill>
                            <a:srgbClr val="000000"/>
                          </a:solidFill>
                          <a:effectLst/>
                          <a:latin typeface="+mn-lt"/>
                          <a:ea typeface="+mn-ea"/>
                          <a:cs typeface="+mn-cs"/>
                        </a:rPr>
                        <a:t> CT 5, sector ex HLE N°1</a:t>
                      </a:r>
                      <a:endParaRPr lang="es-CL" sz="2000" b="0" i="0" u="none" strike="noStrike" kern="120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6022">
                <a:tc>
                  <a:txBody>
                    <a:bodyPr/>
                    <a:lstStyle/>
                    <a:p>
                      <a:pPr algn="l" fontAlgn="b"/>
                      <a:r>
                        <a:rPr lang="es-CL" sz="2400" u="none" strike="noStrike" dirty="0">
                          <a:solidFill>
                            <a:schemeClr val="tx1">
                              <a:lumMod val="95000"/>
                              <a:lumOff val="5000"/>
                            </a:schemeClr>
                          </a:solidFill>
                          <a:effectLst/>
                          <a:latin typeface="Calibri" pitchFamily="34" charset="0"/>
                        </a:rPr>
                        <a:t>Fecha</a:t>
                      </a:r>
                      <a:endParaRPr lang="es-CL" sz="2400" b="1"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2000" b="0" i="0" u="none" strike="noStrike" kern="1200" dirty="0" smtClean="0">
                          <a:solidFill>
                            <a:srgbClr val="000000"/>
                          </a:solidFill>
                          <a:effectLst/>
                          <a:latin typeface="+mn-lt"/>
                          <a:ea typeface="+mn-ea"/>
                          <a:cs typeface="+mn-cs"/>
                        </a:rPr>
                        <a:t>25-08-15</a:t>
                      </a:r>
                      <a:endParaRPr lang="es-CL" sz="2000" b="0" i="0" u="none" strike="noStrike" kern="1200" dirty="0">
                        <a:solidFill>
                          <a:srgbClr val="000000"/>
                        </a:solidFill>
                        <a:effectLst/>
                        <a:latin typeface="+mn-lt"/>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6022">
                <a:tc>
                  <a:txBody>
                    <a:bodyPr/>
                    <a:lstStyle/>
                    <a:p>
                      <a:pPr algn="l" fontAlgn="b"/>
                      <a:r>
                        <a:rPr lang="es-CL" sz="2400" u="none" strike="noStrike" dirty="0">
                          <a:solidFill>
                            <a:schemeClr val="tx1">
                              <a:lumMod val="95000"/>
                              <a:lumOff val="5000"/>
                            </a:schemeClr>
                          </a:solidFill>
                          <a:effectLst/>
                          <a:latin typeface="Calibri" pitchFamily="34" charset="0"/>
                        </a:rPr>
                        <a:t>Hora</a:t>
                      </a:r>
                      <a:endParaRPr lang="es-CL" sz="2400" b="1"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457200" rtl="0" eaLnBrk="1" fontAlgn="b" latinLnBrk="0" hangingPunct="1"/>
                      <a:r>
                        <a:rPr lang="es-ES" sz="2000" b="0" i="0" u="none" strike="noStrike" kern="1200" dirty="0" smtClean="0">
                          <a:solidFill>
                            <a:srgbClr val="000000"/>
                          </a:solidFill>
                          <a:effectLst/>
                          <a:latin typeface="+mn-lt"/>
                          <a:ea typeface="+mn-ea"/>
                          <a:cs typeface="+mn-cs"/>
                        </a:rPr>
                        <a:t>09:45  Hrs</a:t>
                      </a:r>
                      <a:endParaRPr lang="es-CL" sz="2000" b="0" i="0" u="none" strike="noStrike" kern="1200" dirty="0">
                        <a:solidFill>
                          <a:srgbClr val="000000"/>
                        </a:solidFill>
                        <a:effectLst/>
                        <a:latin typeface="+mn-lt"/>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6022">
                <a:tc>
                  <a:txBody>
                    <a:bodyPr/>
                    <a:lstStyle/>
                    <a:p>
                      <a:pPr algn="l" fontAlgn="b"/>
                      <a:r>
                        <a:rPr lang="es-CL" sz="2400" b="0" i="0" u="none" strike="noStrike" dirty="0" smtClean="0">
                          <a:solidFill>
                            <a:schemeClr val="tx1">
                              <a:lumMod val="95000"/>
                              <a:lumOff val="5000"/>
                            </a:schemeClr>
                          </a:solidFill>
                          <a:effectLst/>
                          <a:latin typeface="Calibri" pitchFamily="34" charset="0"/>
                        </a:rPr>
                        <a:t>Informe</a:t>
                      </a:r>
                      <a:r>
                        <a:rPr lang="es-CL" sz="2400" b="0" i="0" u="none" strike="noStrike" baseline="0" dirty="0" smtClean="0">
                          <a:solidFill>
                            <a:schemeClr val="tx1">
                              <a:lumMod val="95000"/>
                              <a:lumOff val="5000"/>
                            </a:schemeClr>
                          </a:solidFill>
                          <a:effectLst/>
                          <a:latin typeface="Calibri" pitchFamily="34" charset="0"/>
                        </a:rPr>
                        <a:t> servicio de Urgencia</a:t>
                      </a:r>
                      <a:endParaRPr lang="es-CL" sz="2400" b="0"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CL" sz="2000" b="0" i="0" u="none" strike="noStrike" kern="1200" dirty="0" smtClean="0">
                          <a:solidFill>
                            <a:schemeClr val="tx1">
                              <a:lumMod val="95000"/>
                              <a:lumOff val="5000"/>
                            </a:schemeClr>
                          </a:solidFill>
                          <a:effectLst/>
                          <a:latin typeface="Calibri" pitchFamily="34" charset="0"/>
                          <a:ea typeface="+mn-ea"/>
                          <a:cs typeface="+mn-cs"/>
                        </a:rPr>
                        <a:t>Observación Policontuso</a:t>
                      </a:r>
                      <a:endParaRPr lang="es-CL" sz="2000" b="0" i="0" u="none" strike="noStrike" kern="120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ectangle 37" descr="textura"/>
          <p:cNvSpPr>
            <a:spLocks noChangeArrowheads="1"/>
          </p:cNvSpPr>
          <p:nvPr/>
        </p:nvSpPr>
        <p:spPr bwMode="auto">
          <a:xfrm>
            <a:off x="1417638" y="28575"/>
            <a:ext cx="6154737" cy="614363"/>
          </a:xfrm>
          <a:prstGeom prst="rect">
            <a:avLst/>
          </a:prstGeom>
          <a:noFill/>
          <a:ln w="9525" algn="ctr">
            <a:noFill/>
            <a:miter lim="800000"/>
            <a:headEnd/>
            <a:tailEnd/>
          </a:ln>
        </p:spPr>
        <p:txBody>
          <a:bodyPr anchor="ctr"/>
          <a:lstStyle/>
          <a:p>
            <a:pPr defTabSz="914400">
              <a:defRPr/>
            </a:pPr>
            <a:r>
              <a:rPr lang="es-CL" sz="2400" b="1" kern="0" dirty="0">
                <a:solidFill>
                  <a:prstClr val="black">
                    <a:lumMod val="85000"/>
                    <a:lumOff val="15000"/>
                  </a:prstClr>
                </a:solidFill>
              </a:rPr>
              <a:t>INFORMACIÓN GENERAL</a:t>
            </a:r>
          </a:p>
        </p:txBody>
      </p:sp>
    </p:spTree>
    <p:extLst>
      <p:ext uri="{BB962C8B-B14F-4D97-AF65-F5344CB8AC3E}">
        <p14:creationId xmlns:p14="http://schemas.microsoft.com/office/powerpoint/2010/main" val="41709278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239854512"/>
              </p:ext>
            </p:extLst>
          </p:nvPr>
        </p:nvGraphicFramePr>
        <p:xfrm>
          <a:off x="341313" y="789652"/>
          <a:ext cx="8570912" cy="3358515"/>
        </p:xfrm>
        <a:graphic>
          <a:graphicData uri="http://schemas.openxmlformats.org/drawingml/2006/table">
            <a:tbl>
              <a:tblPr firstRow="1" bandRow="1">
                <a:tableStyleId>{5A111915-BE36-4E01-A7E5-04B1672EAD32}</a:tableStyleId>
              </a:tblPr>
              <a:tblGrid>
                <a:gridCol w="2417127"/>
                <a:gridCol w="6153785"/>
              </a:tblGrid>
              <a:tr h="322868">
                <a:tc>
                  <a:txBody>
                    <a:bodyPr/>
                    <a:lstStyle/>
                    <a:p>
                      <a:pPr algn="l" fontAlgn="b"/>
                      <a:r>
                        <a:rPr lang="es-CL" sz="2400" b="0" u="none" strike="noStrike" dirty="0" smtClean="0">
                          <a:solidFill>
                            <a:schemeClr val="tx1">
                              <a:lumMod val="75000"/>
                              <a:lumOff val="25000"/>
                            </a:schemeClr>
                          </a:solidFill>
                          <a:effectLst/>
                          <a:latin typeface="Calibri" pitchFamily="34" charset="0"/>
                        </a:rPr>
                        <a:t>Nombre </a:t>
                      </a:r>
                      <a:endParaRPr lang="es-CL" sz="2400" b="0" i="0" u="none" strike="noStrike" dirty="0">
                        <a:solidFill>
                          <a:schemeClr val="tx1">
                            <a:lumMod val="75000"/>
                            <a:lumOff val="2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2000" b="0" i="0" u="none" strike="noStrike" kern="1200" baseline="0" dirty="0" smtClean="0">
                          <a:solidFill>
                            <a:schemeClr val="tx1">
                              <a:lumMod val="95000"/>
                              <a:lumOff val="5000"/>
                            </a:schemeClr>
                          </a:solidFill>
                          <a:effectLst/>
                          <a:latin typeface="Calibri" pitchFamily="34" charset="0"/>
                          <a:ea typeface="+mn-ea"/>
                          <a:cs typeface="+mn-cs"/>
                        </a:rPr>
                        <a:t>Luis Araya Reyes</a:t>
                      </a:r>
                      <a:endParaRPr lang="es-CL" sz="2000" b="0" i="0" u="none" strike="noStrike" kern="1200" baseline="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2166">
                <a:tc>
                  <a:txBody>
                    <a:bodyPr/>
                    <a:lstStyle/>
                    <a:p>
                      <a:pPr algn="l" fontAlgn="b"/>
                      <a:r>
                        <a:rPr lang="es-CL" sz="2400" b="0" i="0" u="none" strike="noStrike" dirty="0" smtClean="0">
                          <a:solidFill>
                            <a:schemeClr val="tx1">
                              <a:lumMod val="95000"/>
                              <a:lumOff val="5000"/>
                            </a:schemeClr>
                          </a:solidFill>
                          <a:effectLst/>
                          <a:latin typeface="Calibri" pitchFamily="34" charset="0"/>
                        </a:rPr>
                        <a:t>SAP</a:t>
                      </a:r>
                      <a:endParaRPr lang="es-CL" sz="2400" b="0"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2000" b="0" i="0" u="none" strike="noStrike" kern="1200" baseline="0" dirty="0" smtClean="0">
                          <a:solidFill>
                            <a:schemeClr val="tx1">
                              <a:lumMod val="95000"/>
                              <a:lumOff val="5000"/>
                            </a:schemeClr>
                          </a:solidFill>
                          <a:effectLst/>
                          <a:latin typeface="Calibri" pitchFamily="34" charset="0"/>
                          <a:ea typeface="+mn-ea"/>
                          <a:cs typeface="+mn-cs"/>
                        </a:rPr>
                        <a:t>11385</a:t>
                      </a:r>
                      <a:endParaRPr lang="es-CL" sz="2000" b="0" i="0" u="none" strike="noStrike" kern="1200" baseline="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84">
                <a:tc>
                  <a:txBody>
                    <a:bodyPr/>
                    <a:lstStyle/>
                    <a:p>
                      <a:pPr algn="l" fontAlgn="b"/>
                      <a:r>
                        <a:rPr lang="es-CL" sz="2400" b="0" i="0" u="none" strike="noStrike" dirty="0" smtClean="0">
                          <a:solidFill>
                            <a:schemeClr val="tx1">
                              <a:lumMod val="95000"/>
                              <a:lumOff val="5000"/>
                            </a:schemeClr>
                          </a:solidFill>
                          <a:effectLst/>
                          <a:latin typeface="Calibri" pitchFamily="34" charset="0"/>
                        </a:rPr>
                        <a:t>RUT</a:t>
                      </a:r>
                      <a:endParaRPr lang="es-CL" sz="2400" b="0"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ES" sz="2000" b="0" i="0" u="none" strike="noStrike" kern="1200" baseline="0" dirty="0" smtClean="0">
                          <a:solidFill>
                            <a:schemeClr val="tx1">
                              <a:lumMod val="95000"/>
                              <a:lumOff val="5000"/>
                            </a:schemeClr>
                          </a:solidFill>
                          <a:effectLst/>
                          <a:latin typeface="Calibri" pitchFamily="34" charset="0"/>
                          <a:ea typeface="+mn-ea"/>
                          <a:cs typeface="+mn-cs"/>
                        </a:rPr>
                        <a:t>5.992.261-0</a:t>
                      </a:r>
                      <a:endParaRPr lang="es-CL" sz="2000" b="0" i="0" u="none" strike="noStrike" kern="1200" baseline="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3339">
                <a:tc>
                  <a:txBody>
                    <a:bodyPr/>
                    <a:lstStyle/>
                    <a:p>
                      <a:pPr algn="l" fontAlgn="b"/>
                      <a:r>
                        <a:rPr lang="es-CL" sz="2400" b="0" u="none" strike="noStrike" dirty="0" smtClean="0">
                          <a:solidFill>
                            <a:schemeClr val="tx1">
                              <a:lumMod val="95000"/>
                              <a:lumOff val="5000"/>
                            </a:schemeClr>
                          </a:solidFill>
                          <a:effectLst/>
                          <a:latin typeface="Calibri" pitchFamily="34" charset="0"/>
                        </a:rPr>
                        <a:t>Edad </a:t>
                      </a:r>
                      <a:endParaRPr lang="es-CL" sz="2400" b="0"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CL" sz="2000" b="0" i="0" u="none" strike="noStrike" kern="1200" baseline="0" dirty="0" smtClean="0">
                          <a:solidFill>
                            <a:schemeClr val="tx1">
                              <a:lumMod val="95000"/>
                              <a:lumOff val="5000"/>
                            </a:schemeClr>
                          </a:solidFill>
                          <a:effectLst/>
                          <a:latin typeface="Calibri" pitchFamily="34" charset="0"/>
                          <a:ea typeface="+mn-ea"/>
                          <a:cs typeface="+mn-cs"/>
                        </a:rPr>
                        <a:t>63 años</a:t>
                      </a:r>
                      <a:endParaRPr lang="es-CL" sz="2000" b="0" i="0" u="none" strike="noStrike" kern="1200" baseline="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3339">
                <a:tc>
                  <a:txBody>
                    <a:bodyPr/>
                    <a:lstStyle/>
                    <a:p>
                      <a:pPr algn="l" fontAlgn="b"/>
                      <a:r>
                        <a:rPr lang="es-CL" sz="2400" b="0" u="none" strike="noStrike" dirty="0" smtClean="0">
                          <a:solidFill>
                            <a:schemeClr val="tx1">
                              <a:lumMod val="95000"/>
                              <a:lumOff val="5000"/>
                            </a:schemeClr>
                          </a:solidFill>
                          <a:effectLst/>
                          <a:latin typeface="Calibri" pitchFamily="34" charset="0"/>
                        </a:rPr>
                        <a:t>Licencias</a:t>
                      </a:r>
                      <a:endParaRPr lang="es-CL" sz="2400" b="0"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CL" sz="2000" b="0" i="0" u="none" strike="noStrike" kern="1200" baseline="0" dirty="0" smtClean="0">
                          <a:solidFill>
                            <a:schemeClr val="tx1">
                              <a:lumMod val="95000"/>
                              <a:lumOff val="5000"/>
                            </a:schemeClr>
                          </a:solidFill>
                          <a:effectLst/>
                          <a:latin typeface="Calibri" pitchFamily="34" charset="0"/>
                          <a:ea typeface="+mn-ea"/>
                          <a:cs typeface="+mn-cs"/>
                        </a:rPr>
                        <a:t>N/A</a:t>
                      </a:r>
                      <a:endParaRPr lang="es-CL" sz="2000" b="0" i="0" u="none" strike="noStrike" kern="1200" baseline="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339">
                <a:tc>
                  <a:txBody>
                    <a:bodyPr/>
                    <a:lstStyle/>
                    <a:p>
                      <a:pPr algn="l" fontAlgn="b"/>
                      <a:r>
                        <a:rPr lang="es-CL" sz="2400" b="0" i="0" u="none" strike="noStrike" dirty="0" smtClean="0">
                          <a:solidFill>
                            <a:schemeClr val="tx1">
                              <a:lumMod val="95000"/>
                              <a:lumOff val="5000"/>
                            </a:schemeClr>
                          </a:solidFill>
                          <a:effectLst/>
                          <a:latin typeface="Calibri" pitchFamily="34" charset="0"/>
                        </a:rPr>
                        <a:t>Vehículos</a:t>
                      </a:r>
                      <a:r>
                        <a:rPr lang="es-CL" sz="2400" b="0" i="0" u="none" strike="noStrike" baseline="0" dirty="0" smtClean="0">
                          <a:solidFill>
                            <a:schemeClr val="tx1">
                              <a:lumMod val="95000"/>
                              <a:lumOff val="5000"/>
                            </a:schemeClr>
                          </a:solidFill>
                          <a:effectLst/>
                          <a:latin typeface="Calibri" pitchFamily="34" charset="0"/>
                        </a:rPr>
                        <a:t> Autorizados</a:t>
                      </a:r>
                      <a:endParaRPr lang="es-CL" sz="2400" b="0"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s-ES" sz="2000" b="0" i="0" u="none" strike="noStrike" kern="1200" baseline="0" dirty="0" smtClean="0">
                          <a:solidFill>
                            <a:schemeClr val="tx1">
                              <a:lumMod val="95000"/>
                              <a:lumOff val="5000"/>
                            </a:schemeClr>
                          </a:solidFill>
                          <a:effectLst/>
                          <a:latin typeface="Calibri" pitchFamily="34" charset="0"/>
                          <a:ea typeface="+mn-ea"/>
                          <a:cs typeface="+mn-cs"/>
                        </a:rPr>
                        <a:t>N/A</a:t>
                      </a:r>
                      <a:endParaRPr lang="es-CL" sz="2000" b="0" i="0" u="none" strike="noStrike" kern="1200" baseline="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es-CL" sz="2400" b="0" u="none" strike="noStrike" dirty="0" smtClean="0">
                          <a:solidFill>
                            <a:schemeClr val="tx1">
                              <a:lumMod val="95000"/>
                              <a:lumOff val="5000"/>
                            </a:schemeClr>
                          </a:solidFill>
                          <a:effectLst/>
                          <a:latin typeface="Calibri" pitchFamily="34" charset="0"/>
                        </a:rPr>
                        <a:t>Antigüedad en</a:t>
                      </a:r>
                      <a:r>
                        <a:rPr lang="es-CL" sz="2400" b="0" u="none" strike="noStrike" baseline="0" dirty="0" smtClean="0">
                          <a:solidFill>
                            <a:schemeClr val="tx1">
                              <a:lumMod val="95000"/>
                              <a:lumOff val="5000"/>
                            </a:schemeClr>
                          </a:solidFill>
                          <a:effectLst/>
                          <a:latin typeface="Calibri" pitchFamily="34" charset="0"/>
                        </a:rPr>
                        <a:t> Codelco</a:t>
                      </a:r>
                      <a:endParaRPr lang="es-CL" sz="2400" b="0"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CL" sz="2000" b="0" i="0" u="none" strike="noStrike" kern="1200" baseline="0" dirty="0" smtClean="0">
                          <a:solidFill>
                            <a:schemeClr val="tx1">
                              <a:lumMod val="95000"/>
                              <a:lumOff val="5000"/>
                            </a:schemeClr>
                          </a:solidFill>
                          <a:effectLst/>
                          <a:latin typeface="Calibri" pitchFamily="34" charset="0"/>
                          <a:ea typeface="+mn-ea"/>
                          <a:cs typeface="+mn-cs"/>
                        </a:rPr>
                        <a:t> 38 Años</a:t>
                      </a:r>
                      <a:endParaRPr lang="es-CL" sz="2000" b="0" i="0" u="none" strike="noStrike" kern="1200" baseline="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ectangle 37" descr="textura"/>
          <p:cNvSpPr>
            <a:spLocks noChangeArrowheads="1"/>
          </p:cNvSpPr>
          <p:nvPr/>
        </p:nvSpPr>
        <p:spPr bwMode="auto">
          <a:xfrm>
            <a:off x="1417638" y="28575"/>
            <a:ext cx="6154737" cy="614363"/>
          </a:xfrm>
          <a:prstGeom prst="rect">
            <a:avLst/>
          </a:prstGeom>
          <a:noFill/>
          <a:ln w="9525" algn="ctr">
            <a:noFill/>
            <a:miter lim="800000"/>
            <a:headEnd/>
            <a:tailEnd/>
          </a:ln>
        </p:spPr>
        <p:txBody>
          <a:bodyPr anchor="ctr"/>
          <a:lstStyle/>
          <a:p>
            <a:pPr defTabSz="914400">
              <a:defRPr/>
            </a:pPr>
            <a:r>
              <a:rPr lang="es-CL" sz="2400" b="1" kern="0" dirty="0">
                <a:solidFill>
                  <a:prstClr val="black">
                    <a:lumMod val="85000"/>
                    <a:lumOff val="15000"/>
                  </a:prstClr>
                </a:solidFill>
              </a:rPr>
              <a:t>INFORMACIÓN GENERAL</a:t>
            </a:r>
          </a:p>
        </p:txBody>
      </p:sp>
    </p:spTree>
    <p:extLst>
      <p:ext uri="{BB962C8B-B14F-4D97-AF65-F5344CB8AC3E}">
        <p14:creationId xmlns:p14="http://schemas.microsoft.com/office/powerpoint/2010/main" val="28784395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Antecedentes Generales</a:t>
            </a:r>
            <a:endParaRPr lang="es-ES" dirty="0"/>
          </a:p>
        </p:txBody>
      </p:sp>
      <p:sp>
        <p:nvSpPr>
          <p:cNvPr id="5" name="Marcador de texto 4"/>
          <p:cNvSpPr>
            <a:spLocks noGrp="1"/>
          </p:cNvSpPr>
          <p:nvPr>
            <p:ph type="body" idx="1"/>
          </p:nvPr>
        </p:nvSpPr>
        <p:spPr>
          <a:xfrm>
            <a:off x="1115735" y="1286634"/>
            <a:ext cx="7413270" cy="4733840"/>
          </a:xfrm>
        </p:spPr>
        <p:txBody>
          <a:bodyPr>
            <a:normAutofit/>
          </a:bodyPr>
          <a:lstStyle/>
          <a:p>
            <a:pPr algn="just">
              <a:spcBef>
                <a:spcPts val="0"/>
              </a:spcBef>
            </a:pPr>
            <a:endParaRPr lang="es-ES" dirty="0" smtClean="0">
              <a:solidFill>
                <a:srgbClr val="000000"/>
              </a:solidFill>
              <a:latin typeface="+mj-lt"/>
              <a:ea typeface="Arial Unicode MS" pitchFamily="34" charset="-128"/>
              <a:cs typeface="Arial Unicode MS" pitchFamily="34" charset="-128"/>
            </a:endParaRPr>
          </a:p>
          <a:p>
            <a:pPr algn="just">
              <a:spcBef>
                <a:spcPts val="0"/>
              </a:spcBef>
            </a:pPr>
            <a:r>
              <a:rPr lang="es-ES" dirty="0" smtClean="0"/>
              <a:t>En labores en sector Convertidor Teniente; supervisor se dirige a plataforma de ex Horno de Limpieza de Escoria N°1 para realizar las coordinaciones pertinentes; al transitar por la plataforma cae por vano (1,10 x 1,50 mts.) desde una altura aproximada de 3,46 mts.</a:t>
            </a:r>
            <a:endParaRPr lang="es-ES" dirty="0" smtClean="0">
              <a:solidFill>
                <a:srgbClr val="000000"/>
              </a:solidFill>
              <a:latin typeface="+mj-lt"/>
              <a:ea typeface="Arial Unicode MS" pitchFamily="34" charset="-128"/>
              <a:cs typeface="Arial Unicode MS" pitchFamily="34" charset="-128"/>
            </a:endParaRPr>
          </a:p>
          <a:p>
            <a:pPr algn="just">
              <a:spcBef>
                <a:spcPts val="0"/>
              </a:spcBef>
            </a:pPr>
            <a:endParaRPr lang="es-ES" dirty="0">
              <a:solidFill>
                <a:srgbClr val="000000"/>
              </a:solidFill>
              <a:latin typeface="+mj-lt"/>
              <a:ea typeface="Arial Unicode MS" pitchFamily="34" charset="-128"/>
              <a:cs typeface="Arial Unicode MS" pitchFamily="34" charset="-128"/>
            </a:endParaRPr>
          </a:p>
          <a:p>
            <a:pPr algn="just">
              <a:spcBef>
                <a:spcPts val="0"/>
              </a:spcBef>
            </a:pPr>
            <a:endParaRPr lang="es-CL" dirty="0" smtClean="0">
              <a:solidFill>
                <a:schemeClr val="tx1"/>
              </a:solidFill>
              <a:latin typeface="+mj-lt"/>
              <a:ea typeface="Arial Unicode MS" pitchFamily="34" charset="-128"/>
              <a:cs typeface="Arial Unicode MS" pitchFamily="34" charset="-128"/>
            </a:endParaRPr>
          </a:p>
          <a:p>
            <a:pPr>
              <a:lnSpc>
                <a:spcPct val="130000"/>
              </a:lnSpc>
              <a:buClr>
                <a:schemeClr val="accent2"/>
              </a:buClr>
            </a:pPr>
            <a:endParaRPr lang="es-CL" dirty="0">
              <a:solidFill>
                <a:schemeClr val="tx1"/>
              </a:solidFill>
              <a:latin typeface="+mj-lt"/>
              <a:ea typeface="Arial Unicode MS" pitchFamily="34" charset="-128"/>
              <a:cs typeface="Arial Unicode MS" pitchFamily="34" charset="-128"/>
            </a:endParaRPr>
          </a:p>
          <a:p>
            <a:endParaRPr lang="es-ES" dirty="0"/>
          </a:p>
        </p:txBody>
      </p:sp>
    </p:spTree>
    <p:extLst>
      <p:ext uri="{BB962C8B-B14F-4D97-AF65-F5344CB8AC3E}">
        <p14:creationId xmlns:p14="http://schemas.microsoft.com/office/powerpoint/2010/main" val="13951004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2773681" y="196334"/>
            <a:ext cx="4063490" cy="461665"/>
          </a:xfrm>
          <a:prstGeom prst="rect">
            <a:avLst/>
          </a:prstGeom>
          <a:noFill/>
        </p:spPr>
        <p:txBody>
          <a:bodyPr wrap="square" rtlCol="0">
            <a:spAutoFit/>
          </a:bodyPr>
          <a:lstStyle/>
          <a:p>
            <a:pPr algn="ctr"/>
            <a:r>
              <a:rPr lang="es-CL" sz="2400" b="1" dirty="0" smtClean="0"/>
              <a:t>Cronología del accidente</a:t>
            </a:r>
            <a:endParaRPr lang="es-CL" sz="2400" b="1" dirty="0"/>
          </a:p>
        </p:txBody>
      </p:sp>
      <p:pic>
        <p:nvPicPr>
          <p:cNvPr id="1028" name="Picture 4"/>
          <p:cNvPicPr>
            <a:picLocks noChangeAspect="1" noChangeArrowheads="1"/>
          </p:cNvPicPr>
          <p:nvPr/>
        </p:nvPicPr>
        <p:blipFill>
          <a:blip r:embed="rId2"/>
          <a:srcRect/>
          <a:stretch>
            <a:fillRect/>
          </a:stretch>
        </p:blipFill>
        <p:spPr bwMode="auto">
          <a:xfrm>
            <a:off x="4944429" y="1054418"/>
            <a:ext cx="3513772" cy="4657725"/>
          </a:xfrm>
          <a:prstGeom prst="rect">
            <a:avLst/>
          </a:prstGeom>
          <a:ln>
            <a:headEnd/>
            <a:tailEnd/>
          </a:ln>
        </p:spPr>
        <p:style>
          <a:lnRef idx="2">
            <a:schemeClr val="accent6"/>
          </a:lnRef>
          <a:fillRef idx="1">
            <a:schemeClr val="lt1"/>
          </a:fillRef>
          <a:effectRef idx="0">
            <a:schemeClr val="accent6"/>
          </a:effectRef>
          <a:fontRef idx="minor">
            <a:schemeClr val="dk1"/>
          </a:fontRef>
        </p:style>
      </p:pic>
      <p:cxnSp>
        <p:nvCxnSpPr>
          <p:cNvPr id="19" name="18 Conector recto de flecha"/>
          <p:cNvCxnSpPr/>
          <p:nvPr/>
        </p:nvCxnSpPr>
        <p:spPr>
          <a:xfrm flipV="1">
            <a:off x="6829550" y="2865120"/>
            <a:ext cx="866650" cy="170688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0" name="19 CuadroTexto"/>
          <p:cNvSpPr txBox="1"/>
          <p:nvPr/>
        </p:nvSpPr>
        <p:spPr>
          <a:xfrm>
            <a:off x="5604870" y="5002410"/>
            <a:ext cx="1798321" cy="584775"/>
          </a:xfrm>
          <a:prstGeom prst="rect">
            <a:avLst/>
          </a:prstGeom>
          <a:solidFill>
            <a:srgbClr val="FFFF00"/>
          </a:solidFill>
          <a:ln>
            <a:solidFill>
              <a:schemeClr val="tx1"/>
            </a:solidFill>
          </a:ln>
        </p:spPr>
        <p:txBody>
          <a:bodyPr wrap="square" rtlCol="0">
            <a:spAutoFit/>
          </a:bodyPr>
          <a:lstStyle/>
          <a:p>
            <a:r>
              <a:rPr lang="es-CL" sz="1600" dirty="0" smtClean="0"/>
              <a:t>Supervisor ingresó por este sector  </a:t>
            </a:r>
            <a:endParaRPr lang="es-CL" sz="1600" dirty="0"/>
          </a:p>
        </p:txBody>
      </p:sp>
      <p:sp>
        <p:nvSpPr>
          <p:cNvPr id="22" name="21 Elipse"/>
          <p:cNvSpPr/>
          <p:nvPr/>
        </p:nvSpPr>
        <p:spPr>
          <a:xfrm>
            <a:off x="4929188" y="1054418"/>
            <a:ext cx="389572" cy="332422"/>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solidFill>
                  <a:schemeClr val="tx1"/>
                </a:solidFill>
              </a:rPr>
              <a:t>2</a:t>
            </a:r>
            <a:endParaRPr lang="es-CL" dirty="0">
              <a:solidFill>
                <a:schemeClr val="tx1"/>
              </a:solidFill>
            </a:endParaRPr>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017" y="1059179"/>
            <a:ext cx="3972560" cy="4652964"/>
          </a:xfrm>
          <a:prstGeom prst="rect">
            <a:avLst/>
          </a:prstGeom>
          <a:ln>
            <a:headEnd/>
            <a:tailEnd/>
          </a:ln>
        </p:spPr>
      </p:pic>
      <p:cxnSp>
        <p:nvCxnSpPr>
          <p:cNvPr id="18" name="17 Conector recto de flecha"/>
          <p:cNvCxnSpPr/>
          <p:nvPr/>
        </p:nvCxnSpPr>
        <p:spPr>
          <a:xfrm flipH="1">
            <a:off x="2124673" y="3383280"/>
            <a:ext cx="496607" cy="131826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7" name="36 CuadroTexto"/>
          <p:cNvSpPr txBox="1"/>
          <p:nvPr/>
        </p:nvSpPr>
        <p:spPr>
          <a:xfrm>
            <a:off x="1032869" y="4785360"/>
            <a:ext cx="2009651" cy="830997"/>
          </a:xfrm>
          <a:prstGeom prst="rect">
            <a:avLst/>
          </a:prstGeom>
          <a:solidFill>
            <a:srgbClr val="FFFF00"/>
          </a:solidFill>
          <a:ln>
            <a:solidFill>
              <a:schemeClr val="tx1"/>
            </a:solidFill>
          </a:ln>
        </p:spPr>
        <p:txBody>
          <a:bodyPr wrap="square" rtlCol="0">
            <a:spAutoFit/>
          </a:bodyPr>
          <a:lstStyle/>
          <a:p>
            <a:r>
              <a:rPr lang="es-CL" sz="1600" dirty="0" smtClean="0"/>
              <a:t>Dirección del Supervisor una vez ingresado al lugar</a:t>
            </a:r>
            <a:endParaRPr lang="es-CL" sz="1600" dirty="0"/>
          </a:p>
        </p:txBody>
      </p:sp>
      <p:sp>
        <p:nvSpPr>
          <p:cNvPr id="34" name="33 CuadroTexto"/>
          <p:cNvSpPr txBox="1"/>
          <p:nvPr/>
        </p:nvSpPr>
        <p:spPr>
          <a:xfrm>
            <a:off x="1280159" y="1035158"/>
            <a:ext cx="3483417" cy="338554"/>
          </a:xfrm>
          <a:prstGeom prst="rect">
            <a:avLst/>
          </a:prstGeom>
          <a:solidFill>
            <a:srgbClr val="FFFF00"/>
          </a:solidFill>
          <a:ln>
            <a:solidFill>
              <a:schemeClr val="tx1"/>
            </a:solidFill>
          </a:ln>
        </p:spPr>
        <p:txBody>
          <a:bodyPr wrap="square" rtlCol="0">
            <a:spAutoFit/>
          </a:bodyPr>
          <a:lstStyle/>
          <a:p>
            <a:r>
              <a:rPr lang="es-CL" sz="1600" dirty="0" smtClean="0"/>
              <a:t>Protecciones  móvil ubicada en el lugar</a:t>
            </a:r>
            <a:endParaRPr lang="es-CL" sz="1600" dirty="0"/>
          </a:p>
        </p:txBody>
      </p:sp>
      <p:sp>
        <p:nvSpPr>
          <p:cNvPr id="21" name="20 Elipse"/>
          <p:cNvSpPr/>
          <p:nvPr/>
        </p:nvSpPr>
        <p:spPr>
          <a:xfrm>
            <a:off x="760537" y="1017506"/>
            <a:ext cx="389572" cy="332422"/>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solidFill>
                  <a:schemeClr val="tx1"/>
                </a:solidFill>
              </a:rPr>
              <a:t>1</a:t>
            </a:r>
            <a:endParaRPr lang="es-CL" dirty="0">
              <a:solidFill>
                <a:schemeClr val="tx1"/>
              </a:solidFill>
            </a:endParaRPr>
          </a:p>
        </p:txBody>
      </p:sp>
      <p:cxnSp>
        <p:nvCxnSpPr>
          <p:cNvPr id="24" name="23 Conector recto de flecha"/>
          <p:cNvCxnSpPr/>
          <p:nvPr/>
        </p:nvCxnSpPr>
        <p:spPr>
          <a:xfrm flipH="1">
            <a:off x="2037694" y="1386840"/>
            <a:ext cx="583588" cy="381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5" name="24 Conector recto de flecha"/>
          <p:cNvCxnSpPr/>
          <p:nvPr/>
        </p:nvCxnSpPr>
        <p:spPr>
          <a:xfrm>
            <a:off x="2667002" y="1402080"/>
            <a:ext cx="375518" cy="50292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216437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489961" y="196334"/>
            <a:ext cx="4063490" cy="461665"/>
          </a:xfrm>
          <a:prstGeom prst="rect">
            <a:avLst/>
          </a:prstGeom>
          <a:noFill/>
        </p:spPr>
        <p:txBody>
          <a:bodyPr wrap="square" rtlCol="0">
            <a:spAutoFit/>
          </a:bodyPr>
          <a:lstStyle/>
          <a:p>
            <a:pPr algn="ctr"/>
            <a:r>
              <a:rPr lang="es-CL" sz="2400" b="1" dirty="0" smtClean="0"/>
              <a:t>Fotografías de evidencia</a:t>
            </a:r>
            <a:endParaRPr lang="es-CL" sz="2400" b="1" dirty="0"/>
          </a:p>
        </p:txBody>
      </p:sp>
      <p:pic>
        <p:nvPicPr>
          <p:cNvPr id="2050" name="Picture 2"/>
          <p:cNvPicPr>
            <a:picLocks noChangeAspect="1" noChangeArrowheads="1"/>
          </p:cNvPicPr>
          <p:nvPr/>
        </p:nvPicPr>
        <p:blipFill>
          <a:blip r:embed="rId2">
            <a:lum bright="-13000" contrast="-11000"/>
          </a:blip>
          <a:srcRect l="31481"/>
          <a:stretch>
            <a:fillRect/>
          </a:stretch>
        </p:blipFill>
        <p:spPr bwMode="auto">
          <a:xfrm>
            <a:off x="1198317" y="1066799"/>
            <a:ext cx="3663244" cy="4890909"/>
          </a:xfrm>
          <a:prstGeom prst="rect">
            <a:avLst/>
          </a:prstGeom>
          <a:ln/>
        </p:spPr>
        <p:style>
          <a:lnRef idx="2">
            <a:schemeClr val="accent6"/>
          </a:lnRef>
          <a:fillRef idx="1">
            <a:schemeClr val="lt1"/>
          </a:fillRef>
          <a:effectRef idx="0">
            <a:schemeClr val="accent6"/>
          </a:effectRef>
          <a:fontRef idx="minor">
            <a:schemeClr val="dk1"/>
          </a:fontRef>
        </p:style>
      </p:pic>
      <p:sp>
        <p:nvSpPr>
          <p:cNvPr id="8" name="7 Elipse"/>
          <p:cNvSpPr/>
          <p:nvPr/>
        </p:nvSpPr>
        <p:spPr>
          <a:xfrm>
            <a:off x="1198317" y="1073383"/>
            <a:ext cx="389572" cy="332422"/>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solidFill>
                  <a:schemeClr val="tx1"/>
                </a:solidFill>
              </a:rPr>
              <a:t>3</a:t>
            </a:r>
            <a:endParaRPr lang="es-CL" dirty="0">
              <a:solidFill>
                <a:schemeClr val="tx1"/>
              </a:solidFill>
            </a:endParaRPr>
          </a:p>
        </p:txBody>
      </p:sp>
      <p:sp>
        <p:nvSpPr>
          <p:cNvPr id="9" name="8 CuadroTexto"/>
          <p:cNvSpPr txBox="1"/>
          <p:nvPr/>
        </p:nvSpPr>
        <p:spPr>
          <a:xfrm>
            <a:off x="785936" y="4328160"/>
            <a:ext cx="1308611" cy="584775"/>
          </a:xfrm>
          <a:prstGeom prst="rect">
            <a:avLst/>
          </a:prstGeom>
          <a:solidFill>
            <a:srgbClr val="FFFF00"/>
          </a:solidFill>
          <a:ln>
            <a:solidFill>
              <a:schemeClr val="tx1"/>
            </a:solidFill>
          </a:ln>
        </p:spPr>
        <p:txBody>
          <a:bodyPr wrap="square" rtlCol="0">
            <a:spAutoFit/>
          </a:bodyPr>
          <a:lstStyle/>
          <a:p>
            <a:r>
              <a:rPr lang="es-CL" sz="1600" dirty="0" smtClean="0"/>
              <a:t>Posición del Supervisor</a:t>
            </a:r>
            <a:endParaRPr lang="es-CL" sz="1600" dirty="0"/>
          </a:p>
        </p:txBody>
      </p:sp>
      <p:cxnSp>
        <p:nvCxnSpPr>
          <p:cNvPr id="10" name="9 Conector recto de flecha"/>
          <p:cNvCxnSpPr>
            <a:stCxn id="9" idx="3"/>
          </p:cNvCxnSpPr>
          <p:nvPr/>
        </p:nvCxnSpPr>
        <p:spPr>
          <a:xfrm flipV="1">
            <a:off x="2094547" y="3840480"/>
            <a:ext cx="328613" cy="78006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pic>
        <p:nvPicPr>
          <p:cNvPr id="1026" name="Picture 2"/>
          <p:cNvPicPr>
            <a:picLocks noChangeAspect="1" noChangeArrowheads="1"/>
          </p:cNvPicPr>
          <p:nvPr/>
        </p:nvPicPr>
        <p:blipFill>
          <a:blip r:embed="rId3">
            <a:lum bright="-13000" contrast="-11000"/>
          </a:blip>
          <a:srcRect/>
          <a:stretch>
            <a:fillRect/>
          </a:stretch>
        </p:blipFill>
        <p:spPr bwMode="auto">
          <a:xfrm>
            <a:off x="5080635" y="1057275"/>
            <a:ext cx="3676650" cy="4895850"/>
          </a:xfrm>
          <a:prstGeom prst="rect">
            <a:avLst/>
          </a:prstGeom>
          <a:ln/>
        </p:spPr>
        <p:style>
          <a:lnRef idx="2">
            <a:schemeClr val="accent6"/>
          </a:lnRef>
          <a:fillRef idx="1">
            <a:schemeClr val="lt1"/>
          </a:fillRef>
          <a:effectRef idx="0">
            <a:schemeClr val="accent6"/>
          </a:effectRef>
          <a:fontRef idx="minor">
            <a:schemeClr val="dk1"/>
          </a:fontRef>
        </p:style>
      </p:pic>
      <p:cxnSp>
        <p:nvCxnSpPr>
          <p:cNvPr id="16" name="15 Conector recto de flecha"/>
          <p:cNvCxnSpPr/>
          <p:nvPr/>
        </p:nvCxnSpPr>
        <p:spPr>
          <a:xfrm flipV="1">
            <a:off x="2094547" y="4328160"/>
            <a:ext cx="4062413" cy="29238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7" name="16 Elipse"/>
          <p:cNvSpPr/>
          <p:nvPr/>
        </p:nvSpPr>
        <p:spPr>
          <a:xfrm>
            <a:off x="5080635" y="1057275"/>
            <a:ext cx="389572" cy="332422"/>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solidFill>
                  <a:schemeClr val="tx1"/>
                </a:solidFill>
              </a:rPr>
              <a:t>4</a:t>
            </a:r>
            <a:endParaRPr lang="es-CL" dirty="0">
              <a:solidFill>
                <a:schemeClr val="tx1"/>
              </a:solidFill>
            </a:endParaRPr>
          </a:p>
        </p:txBody>
      </p:sp>
    </p:spTree>
    <p:extLst>
      <p:ext uri="{BB962C8B-B14F-4D97-AF65-F5344CB8AC3E}">
        <p14:creationId xmlns:p14="http://schemas.microsoft.com/office/powerpoint/2010/main" val="21216437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489961" y="196334"/>
            <a:ext cx="4063490" cy="461665"/>
          </a:xfrm>
          <a:prstGeom prst="rect">
            <a:avLst/>
          </a:prstGeom>
          <a:noFill/>
        </p:spPr>
        <p:txBody>
          <a:bodyPr wrap="square" rtlCol="0">
            <a:spAutoFit/>
          </a:bodyPr>
          <a:lstStyle/>
          <a:p>
            <a:pPr algn="ctr"/>
            <a:r>
              <a:rPr lang="es-CL" sz="2400" b="1" dirty="0" smtClean="0"/>
              <a:t>Fotografías de evidencia</a:t>
            </a:r>
            <a:endParaRPr lang="es-CL" sz="2400" b="1" dirty="0"/>
          </a:p>
        </p:txBody>
      </p:sp>
      <p:pic>
        <p:nvPicPr>
          <p:cNvPr id="3076" name="Picture 4"/>
          <p:cNvPicPr>
            <a:picLocks noChangeAspect="1" noChangeArrowheads="1"/>
          </p:cNvPicPr>
          <p:nvPr/>
        </p:nvPicPr>
        <p:blipFill>
          <a:blip r:embed="rId2"/>
          <a:srcRect/>
          <a:stretch>
            <a:fillRect/>
          </a:stretch>
        </p:blipFill>
        <p:spPr bwMode="auto">
          <a:xfrm>
            <a:off x="2992755" y="850583"/>
            <a:ext cx="4048125" cy="5400675"/>
          </a:xfrm>
          <a:prstGeom prst="rect">
            <a:avLst/>
          </a:prstGeom>
          <a:ln>
            <a:headEnd/>
            <a:tailEnd/>
          </a:ln>
        </p:spPr>
        <p:style>
          <a:lnRef idx="2">
            <a:schemeClr val="accent6"/>
          </a:lnRef>
          <a:fillRef idx="1">
            <a:schemeClr val="lt1"/>
          </a:fillRef>
          <a:effectRef idx="0">
            <a:schemeClr val="accent6"/>
          </a:effectRef>
          <a:fontRef idx="minor">
            <a:schemeClr val="dk1"/>
          </a:fontRef>
        </p:style>
      </p:pic>
      <p:cxnSp>
        <p:nvCxnSpPr>
          <p:cNvPr id="10" name="9 Conector recto"/>
          <p:cNvCxnSpPr/>
          <p:nvPr/>
        </p:nvCxnSpPr>
        <p:spPr>
          <a:xfrm flipH="1">
            <a:off x="3764280" y="2133600"/>
            <a:ext cx="213360" cy="106680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flipH="1">
            <a:off x="3870960" y="3246120"/>
            <a:ext cx="2072640" cy="10668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15" name="14 CuadroTexto"/>
          <p:cNvSpPr txBox="1"/>
          <p:nvPr/>
        </p:nvSpPr>
        <p:spPr>
          <a:xfrm>
            <a:off x="2899659" y="2255520"/>
            <a:ext cx="956061" cy="307777"/>
          </a:xfrm>
          <a:prstGeom prst="rect">
            <a:avLst/>
          </a:prstGeom>
          <a:solidFill>
            <a:srgbClr val="FFFF00"/>
          </a:solidFill>
          <a:ln>
            <a:solidFill>
              <a:schemeClr val="tx1"/>
            </a:solidFill>
          </a:ln>
        </p:spPr>
        <p:txBody>
          <a:bodyPr wrap="square" rtlCol="0">
            <a:spAutoFit/>
          </a:bodyPr>
          <a:lstStyle/>
          <a:p>
            <a:r>
              <a:rPr lang="es-CL" sz="1400" dirty="0" smtClean="0"/>
              <a:t>1,50 mts.</a:t>
            </a:r>
            <a:endParaRPr lang="es-CL" sz="1400" dirty="0"/>
          </a:p>
        </p:txBody>
      </p:sp>
      <p:sp>
        <p:nvSpPr>
          <p:cNvPr id="16" name="15 CuadroTexto"/>
          <p:cNvSpPr txBox="1"/>
          <p:nvPr/>
        </p:nvSpPr>
        <p:spPr>
          <a:xfrm>
            <a:off x="4576059" y="3413760"/>
            <a:ext cx="956061" cy="307777"/>
          </a:xfrm>
          <a:prstGeom prst="rect">
            <a:avLst/>
          </a:prstGeom>
          <a:solidFill>
            <a:srgbClr val="FFFF00"/>
          </a:solidFill>
          <a:ln>
            <a:solidFill>
              <a:schemeClr val="tx1"/>
            </a:solidFill>
          </a:ln>
        </p:spPr>
        <p:txBody>
          <a:bodyPr wrap="square" rtlCol="0">
            <a:spAutoFit/>
          </a:bodyPr>
          <a:lstStyle/>
          <a:p>
            <a:r>
              <a:rPr lang="es-CL" sz="1400" dirty="0" smtClean="0"/>
              <a:t>1,10 mts.</a:t>
            </a:r>
            <a:endParaRPr lang="es-CL" sz="1400" dirty="0"/>
          </a:p>
        </p:txBody>
      </p:sp>
      <p:sp>
        <p:nvSpPr>
          <p:cNvPr id="8" name="7 Elipse"/>
          <p:cNvSpPr/>
          <p:nvPr/>
        </p:nvSpPr>
        <p:spPr>
          <a:xfrm>
            <a:off x="2992755" y="891064"/>
            <a:ext cx="389572" cy="332422"/>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solidFill>
                  <a:schemeClr val="tx1"/>
                </a:solidFill>
              </a:rPr>
              <a:t>5</a:t>
            </a:r>
            <a:endParaRPr lang="es-CL" dirty="0">
              <a:solidFill>
                <a:schemeClr val="tx1"/>
              </a:solidFill>
            </a:endParaRPr>
          </a:p>
        </p:txBody>
      </p:sp>
    </p:spTree>
    <p:extLst>
      <p:ext uri="{BB962C8B-B14F-4D97-AF65-F5344CB8AC3E}">
        <p14:creationId xmlns:p14="http://schemas.microsoft.com/office/powerpoint/2010/main" val="21216437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489961" y="196334"/>
            <a:ext cx="4063490" cy="461665"/>
          </a:xfrm>
          <a:prstGeom prst="rect">
            <a:avLst/>
          </a:prstGeom>
          <a:noFill/>
        </p:spPr>
        <p:txBody>
          <a:bodyPr wrap="square" rtlCol="0">
            <a:spAutoFit/>
          </a:bodyPr>
          <a:lstStyle/>
          <a:p>
            <a:pPr algn="ctr"/>
            <a:r>
              <a:rPr lang="es-CL" sz="2400" b="1" dirty="0" smtClean="0"/>
              <a:t>Fotografías de evidencia</a:t>
            </a:r>
            <a:endParaRPr lang="es-CL" sz="2400" b="1" dirty="0"/>
          </a:p>
        </p:txBody>
      </p:sp>
      <p:pic>
        <p:nvPicPr>
          <p:cNvPr id="4098" name="Picture 2"/>
          <p:cNvPicPr>
            <a:picLocks noChangeAspect="1" noChangeArrowheads="1"/>
          </p:cNvPicPr>
          <p:nvPr/>
        </p:nvPicPr>
        <p:blipFill>
          <a:blip r:embed="rId2"/>
          <a:srcRect/>
          <a:stretch>
            <a:fillRect/>
          </a:stretch>
        </p:blipFill>
        <p:spPr bwMode="auto">
          <a:xfrm>
            <a:off x="708660" y="834390"/>
            <a:ext cx="4038600" cy="5372100"/>
          </a:xfrm>
          <a:prstGeom prst="rect">
            <a:avLst/>
          </a:prstGeom>
          <a:ln>
            <a:headEnd/>
            <a:tailEnd/>
          </a:ln>
        </p:spPr>
        <p:style>
          <a:lnRef idx="2">
            <a:schemeClr val="accent6"/>
          </a:lnRef>
          <a:fillRef idx="1">
            <a:schemeClr val="lt1"/>
          </a:fillRef>
          <a:effectRef idx="0">
            <a:schemeClr val="accent6"/>
          </a:effectRef>
          <a:fontRef idx="minor">
            <a:schemeClr val="dk1"/>
          </a:fontRef>
        </p:style>
      </p:pic>
      <p:pic>
        <p:nvPicPr>
          <p:cNvPr id="4099" name="Picture 3"/>
          <p:cNvPicPr>
            <a:picLocks noChangeAspect="1" noChangeArrowheads="1"/>
          </p:cNvPicPr>
          <p:nvPr/>
        </p:nvPicPr>
        <p:blipFill>
          <a:blip r:embed="rId3"/>
          <a:srcRect/>
          <a:stretch>
            <a:fillRect/>
          </a:stretch>
        </p:blipFill>
        <p:spPr bwMode="auto">
          <a:xfrm>
            <a:off x="4899660" y="819150"/>
            <a:ext cx="4038600" cy="5372100"/>
          </a:xfrm>
          <a:prstGeom prst="rect">
            <a:avLst/>
          </a:prstGeom>
          <a:ln>
            <a:headEnd/>
            <a:tailEnd/>
          </a:ln>
        </p:spPr>
        <p:style>
          <a:lnRef idx="2">
            <a:schemeClr val="accent6"/>
          </a:lnRef>
          <a:fillRef idx="1">
            <a:schemeClr val="lt1"/>
          </a:fillRef>
          <a:effectRef idx="0">
            <a:schemeClr val="accent6"/>
          </a:effectRef>
          <a:fontRef idx="minor">
            <a:schemeClr val="dk1"/>
          </a:fontRef>
        </p:style>
      </p:pic>
      <p:cxnSp>
        <p:nvCxnSpPr>
          <p:cNvPr id="8" name="7 Conector recto de flecha"/>
          <p:cNvCxnSpPr/>
          <p:nvPr/>
        </p:nvCxnSpPr>
        <p:spPr>
          <a:xfrm>
            <a:off x="6035040" y="1143000"/>
            <a:ext cx="0" cy="399288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2" name="11 CuadroTexto"/>
          <p:cNvSpPr txBox="1"/>
          <p:nvPr/>
        </p:nvSpPr>
        <p:spPr>
          <a:xfrm>
            <a:off x="6080760" y="1905000"/>
            <a:ext cx="1752600" cy="338554"/>
          </a:xfrm>
          <a:prstGeom prst="rect">
            <a:avLst/>
          </a:prstGeom>
          <a:solidFill>
            <a:srgbClr val="FFFF00"/>
          </a:solidFill>
          <a:ln>
            <a:solidFill>
              <a:schemeClr val="tx1"/>
            </a:solidFill>
          </a:ln>
        </p:spPr>
        <p:txBody>
          <a:bodyPr wrap="square" rtlCol="0">
            <a:spAutoFit/>
          </a:bodyPr>
          <a:lstStyle/>
          <a:p>
            <a:r>
              <a:rPr lang="es-CL" sz="1600" dirty="0" smtClean="0"/>
              <a:t>Caída a 3,46 mts</a:t>
            </a:r>
            <a:endParaRPr lang="es-CL" sz="1600" dirty="0"/>
          </a:p>
        </p:txBody>
      </p:sp>
      <p:sp>
        <p:nvSpPr>
          <p:cNvPr id="7" name="6 Elipse"/>
          <p:cNvSpPr/>
          <p:nvPr/>
        </p:nvSpPr>
        <p:spPr>
          <a:xfrm>
            <a:off x="4914900" y="875824"/>
            <a:ext cx="389572" cy="332422"/>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solidFill>
                  <a:schemeClr val="tx1"/>
                </a:solidFill>
              </a:rPr>
              <a:t>7</a:t>
            </a:r>
            <a:endParaRPr lang="es-CL" dirty="0">
              <a:solidFill>
                <a:schemeClr val="tx1"/>
              </a:solidFill>
            </a:endParaRPr>
          </a:p>
        </p:txBody>
      </p:sp>
      <p:sp>
        <p:nvSpPr>
          <p:cNvPr id="9" name="8 Elipse"/>
          <p:cNvSpPr/>
          <p:nvPr/>
        </p:nvSpPr>
        <p:spPr>
          <a:xfrm>
            <a:off x="708660" y="891064"/>
            <a:ext cx="389572" cy="332422"/>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solidFill>
                  <a:schemeClr val="tx1"/>
                </a:solidFill>
              </a:rPr>
              <a:t>6</a:t>
            </a:r>
            <a:endParaRPr lang="es-CL" dirty="0">
              <a:solidFill>
                <a:schemeClr val="tx1"/>
              </a:solidFill>
            </a:endParaRPr>
          </a:p>
        </p:txBody>
      </p:sp>
    </p:spTree>
    <p:extLst>
      <p:ext uri="{BB962C8B-B14F-4D97-AF65-F5344CB8AC3E}">
        <p14:creationId xmlns:p14="http://schemas.microsoft.com/office/powerpoint/2010/main" val="21216437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INFORMACIÓN POST ACCIDENTE</a:t>
            </a:r>
            <a:endParaRPr lang="es-CL" dirty="0"/>
          </a:p>
        </p:txBody>
      </p:sp>
      <p:graphicFrame>
        <p:nvGraphicFramePr>
          <p:cNvPr id="4" name="3 Tabla"/>
          <p:cNvGraphicFramePr>
            <a:graphicFrameLocks noGrp="1"/>
          </p:cNvGraphicFramePr>
          <p:nvPr>
            <p:extLst>
              <p:ext uri="{D42A27DB-BD31-4B8C-83A1-F6EECF244321}">
                <p14:modId xmlns:p14="http://schemas.microsoft.com/office/powerpoint/2010/main" val="2559046760"/>
              </p:ext>
            </p:extLst>
          </p:nvPr>
        </p:nvGraphicFramePr>
        <p:xfrm>
          <a:off x="752793" y="1192213"/>
          <a:ext cx="8177847" cy="4014184"/>
        </p:xfrm>
        <a:graphic>
          <a:graphicData uri="http://schemas.openxmlformats.org/drawingml/2006/table">
            <a:tbl>
              <a:tblPr firstRow="1" bandRow="1">
                <a:tableStyleId>{5A111915-BE36-4E01-A7E5-04B1672EAD32}</a:tableStyleId>
              </a:tblPr>
              <a:tblGrid>
                <a:gridCol w="3073205"/>
                <a:gridCol w="5104642"/>
              </a:tblGrid>
              <a:tr h="616022">
                <a:tc>
                  <a:txBody>
                    <a:bodyPr/>
                    <a:lstStyle/>
                    <a:p>
                      <a:pPr algn="l" fontAlgn="b"/>
                      <a:r>
                        <a:rPr lang="es-CL" sz="2400" b="0" i="0" u="none" strike="noStrike" dirty="0" smtClean="0">
                          <a:solidFill>
                            <a:schemeClr val="tx1">
                              <a:lumMod val="95000"/>
                              <a:lumOff val="5000"/>
                            </a:schemeClr>
                          </a:solidFill>
                          <a:effectLst/>
                          <a:latin typeface="Calibri" pitchFamily="34" charset="0"/>
                        </a:rPr>
                        <a:t>Traslado</a:t>
                      </a:r>
                      <a:r>
                        <a:rPr lang="es-CL" sz="2400" b="0" i="0" u="none" strike="noStrike" baseline="0" dirty="0" smtClean="0">
                          <a:solidFill>
                            <a:schemeClr val="tx1">
                              <a:lumMod val="95000"/>
                              <a:lumOff val="5000"/>
                            </a:schemeClr>
                          </a:solidFill>
                          <a:effectLst/>
                          <a:latin typeface="Calibri" pitchFamily="34" charset="0"/>
                        </a:rPr>
                        <a:t> del trabajador</a:t>
                      </a:r>
                      <a:endParaRPr lang="es-CL" sz="2400" b="0"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CL" sz="2000" b="0" i="0" u="none" strike="noStrike" kern="1200" dirty="0" smtClean="0">
                          <a:solidFill>
                            <a:schemeClr val="tx1">
                              <a:lumMod val="95000"/>
                              <a:lumOff val="5000"/>
                            </a:schemeClr>
                          </a:solidFill>
                          <a:effectLst/>
                          <a:latin typeface="Calibri" pitchFamily="34" charset="0"/>
                          <a:ea typeface="+mn-ea"/>
                          <a:cs typeface="+mn-cs"/>
                        </a:rPr>
                        <a:t>Urgencia</a:t>
                      </a:r>
                      <a:r>
                        <a:rPr lang="es-CL" sz="2000" b="0" i="0" u="none" strike="noStrike" kern="1200" baseline="0" dirty="0" smtClean="0">
                          <a:solidFill>
                            <a:schemeClr val="tx1">
                              <a:lumMod val="95000"/>
                              <a:lumOff val="5000"/>
                            </a:schemeClr>
                          </a:solidFill>
                          <a:effectLst/>
                          <a:latin typeface="Calibri" pitchFamily="34" charset="0"/>
                          <a:ea typeface="+mn-ea"/>
                          <a:cs typeface="+mn-cs"/>
                        </a:rPr>
                        <a:t> Potrerillos, luego a Clínica San Lorenzo</a:t>
                      </a:r>
                      <a:endParaRPr lang="es-CL" sz="2000" b="0" i="0" u="none" strike="noStrike" kern="120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6022">
                <a:tc>
                  <a:txBody>
                    <a:bodyPr/>
                    <a:lstStyle/>
                    <a:p>
                      <a:pPr algn="l" fontAlgn="b"/>
                      <a:r>
                        <a:rPr lang="es-CL" sz="2400" b="0" i="0" u="none" strike="noStrike" dirty="0" smtClean="0">
                          <a:solidFill>
                            <a:schemeClr val="tx1">
                              <a:lumMod val="95000"/>
                              <a:lumOff val="5000"/>
                            </a:schemeClr>
                          </a:solidFill>
                          <a:effectLst/>
                          <a:latin typeface="Calibri" pitchFamily="34" charset="0"/>
                        </a:rPr>
                        <a:t>Diagnostico Preliminar</a:t>
                      </a:r>
                      <a:endParaRPr lang="es-CL" sz="2400" b="1"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CL" sz="2000" b="0" i="0" u="none" strike="noStrike" kern="1200" dirty="0" smtClean="0">
                          <a:solidFill>
                            <a:schemeClr val="tx1">
                              <a:lumMod val="95000"/>
                              <a:lumOff val="5000"/>
                            </a:schemeClr>
                          </a:solidFill>
                          <a:effectLst/>
                          <a:latin typeface="Calibri" pitchFamily="34" charset="0"/>
                          <a:ea typeface="+mn-ea"/>
                          <a:cs typeface="+mn-cs"/>
                        </a:rPr>
                        <a:t>Poli contuso, golpe en tórax y mano derecha.</a:t>
                      </a:r>
                      <a:endParaRPr lang="es-CL" sz="2000" b="0" i="0" u="none" strike="noStrike" kern="120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02845">
                <a:tc>
                  <a:txBody>
                    <a:bodyPr/>
                    <a:lstStyle/>
                    <a:p>
                      <a:pPr algn="l" fontAlgn="b"/>
                      <a:r>
                        <a:rPr lang="es-CL" sz="2400" b="0" i="0" u="none" strike="noStrike" dirty="0" smtClean="0">
                          <a:solidFill>
                            <a:schemeClr val="tx1">
                              <a:lumMod val="95000"/>
                              <a:lumOff val="5000"/>
                            </a:schemeClr>
                          </a:solidFill>
                          <a:effectLst/>
                          <a:latin typeface="Calibri" pitchFamily="34" charset="0"/>
                        </a:rPr>
                        <a:t>Control</a:t>
                      </a:r>
                      <a:r>
                        <a:rPr lang="es-CL" sz="2400" b="0" i="0" u="none" strike="noStrike" baseline="0" dirty="0" smtClean="0">
                          <a:solidFill>
                            <a:schemeClr val="tx1">
                              <a:lumMod val="95000"/>
                              <a:lumOff val="5000"/>
                            </a:schemeClr>
                          </a:solidFill>
                          <a:effectLst/>
                          <a:latin typeface="Calibri" pitchFamily="34" charset="0"/>
                        </a:rPr>
                        <a:t> de Tóxicos</a:t>
                      </a:r>
                      <a:endParaRPr lang="es-CL" sz="2400" b="1"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s-ES" sz="2000" b="0" i="0" u="none" strike="noStrike" kern="1200" dirty="0" smtClean="0">
                          <a:solidFill>
                            <a:srgbClr val="000000"/>
                          </a:solidFill>
                          <a:effectLst/>
                          <a:latin typeface="+mn-lt"/>
                          <a:ea typeface="+mn-ea"/>
                          <a:cs typeface="+mn-cs"/>
                        </a:rPr>
                        <a:t>Negativo</a:t>
                      </a:r>
                      <a:endParaRPr lang="es-CL" sz="2000" b="0" i="0" u="none" strike="noStrike" kern="120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6022">
                <a:tc>
                  <a:txBody>
                    <a:bodyPr/>
                    <a:lstStyle/>
                    <a:p>
                      <a:pPr algn="l" fontAlgn="b"/>
                      <a:r>
                        <a:rPr lang="es-CL" sz="2400" b="0" i="0" u="none" strike="noStrike" dirty="0" smtClean="0">
                          <a:solidFill>
                            <a:schemeClr val="tx1">
                              <a:lumMod val="95000"/>
                              <a:lumOff val="5000"/>
                            </a:schemeClr>
                          </a:solidFill>
                          <a:effectLst/>
                          <a:latin typeface="Calibri" pitchFamily="34" charset="0"/>
                        </a:rPr>
                        <a:t>Calificación</a:t>
                      </a:r>
                      <a:endParaRPr lang="es-CL" sz="2400" b="1"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CL" sz="2000" b="0" i="0" u="none" strike="noStrike" kern="1200" dirty="0" smtClean="0">
                          <a:solidFill>
                            <a:srgbClr val="000000"/>
                          </a:solidFill>
                          <a:effectLst/>
                          <a:latin typeface="+mn-lt"/>
                          <a:ea typeface="+mn-ea"/>
                          <a:cs typeface="+mn-cs"/>
                        </a:rPr>
                        <a:t>CTP</a:t>
                      </a:r>
                      <a:endParaRPr lang="es-CL" sz="2000" b="0" i="0" u="none" strike="noStrike" kern="1200" dirty="0">
                        <a:solidFill>
                          <a:srgbClr val="000000"/>
                        </a:solidFill>
                        <a:effectLst/>
                        <a:latin typeface="+mn-lt"/>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6022">
                <a:tc>
                  <a:txBody>
                    <a:bodyPr/>
                    <a:lstStyle/>
                    <a:p>
                      <a:pPr algn="l" fontAlgn="b"/>
                      <a:r>
                        <a:rPr lang="es-CL" sz="2400" b="0" i="0" u="none" strike="noStrike" dirty="0" smtClean="0">
                          <a:solidFill>
                            <a:schemeClr val="tx1">
                              <a:lumMod val="95000"/>
                              <a:lumOff val="5000"/>
                            </a:schemeClr>
                          </a:solidFill>
                          <a:effectLst/>
                          <a:latin typeface="Calibri" pitchFamily="34" charset="0"/>
                        </a:rPr>
                        <a:t>Auto suspensión</a:t>
                      </a:r>
                      <a:r>
                        <a:rPr lang="es-CL" sz="2400" b="0" i="0" u="none" strike="noStrike" baseline="0" dirty="0" smtClean="0">
                          <a:solidFill>
                            <a:schemeClr val="tx1">
                              <a:lumMod val="95000"/>
                              <a:lumOff val="5000"/>
                            </a:schemeClr>
                          </a:solidFill>
                          <a:effectLst/>
                          <a:latin typeface="Calibri" pitchFamily="34" charset="0"/>
                        </a:rPr>
                        <a:t> de Faena</a:t>
                      </a:r>
                      <a:endParaRPr lang="es-CL" sz="2400" b="1"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457200" rtl="0" eaLnBrk="1" fontAlgn="b" latinLnBrk="0" hangingPunct="1"/>
                      <a:r>
                        <a:rPr lang="es-ES" sz="2000" b="0" i="0" u="none" strike="noStrike" kern="1200" dirty="0" smtClean="0">
                          <a:solidFill>
                            <a:srgbClr val="000000"/>
                          </a:solidFill>
                          <a:effectLst/>
                          <a:latin typeface="+mn-lt"/>
                          <a:ea typeface="+mn-ea"/>
                          <a:cs typeface="+mn-cs"/>
                        </a:rPr>
                        <a:t>SI</a:t>
                      </a:r>
                      <a:endParaRPr lang="es-CL" sz="2000" b="0" i="0" u="none" strike="noStrike" kern="1200" dirty="0">
                        <a:solidFill>
                          <a:srgbClr val="000000"/>
                        </a:solidFill>
                        <a:effectLst/>
                        <a:latin typeface="+mn-lt"/>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6022">
                <a:tc>
                  <a:txBody>
                    <a:bodyPr/>
                    <a:lstStyle/>
                    <a:p>
                      <a:pPr algn="l" fontAlgn="b"/>
                      <a:r>
                        <a:rPr lang="es-CL" sz="2400" b="0" i="0" u="none" strike="noStrike" dirty="0" smtClean="0">
                          <a:solidFill>
                            <a:schemeClr val="tx1">
                              <a:lumMod val="95000"/>
                              <a:lumOff val="5000"/>
                            </a:schemeClr>
                          </a:solidFill>
                          <a:effectLst/>
                          <a:latin typeface="Calibri" pitchFamily="34" charset="0"/>
                        </a:rPr>
                        <a:t>Aviso a las Autoridades</a:t>
                      </a:r>
                      <a:endParaRPr lang="es-CL" sz="2400" b="0" i="0" u="none" strike="noStrike" dirty="0">
                        <a:solidFill>
                          <a:schemeClr val="tx1">
                            <a:lumMod val="95000"/>
                            <a:lumOff val="5000"/>
                          </a:schemeClr>
                        </a:solidFill>
                        <a:effectLst/>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s-CL" sz="2000" b="0" i="0" u="none" strike="noStrike" kern="1200" dirty="0" smtClean="0">
                          <a:solidFill>
                            <a:schemeClr val="tx1">
                              <a:lumMod val="95000"/>
                              <a:lumOff val="5000"/>
                            </a:schemeClr>
                          </a:solidFill>
                          <a:effectLst/>
                          <a:latin typeface="Calibri" pitchFamily="34" charset="0"/>
                          <a:ea typeface="+mn-ea"/>
                          <a:cs typeface="+mn-cs"/>
                        </a:rPr>
                        <a:t>SI, SERNAGEOMIN, </a:t>
                      </a:r>
                      <a:r>
                        <a:rPr lang="es-CL" sz="2000" b="0" i="0" u="none" strike="noStrike" kern="1200" baseline="0" dirty="0" smtClean="0">
                          <a:solidFill>
                            <a:schemeClr val="tx1">
                              <a:lumMod val="95000"/>
                              <a:lumOff val="5000"/>
                            </a:schemeClr>
                          </a:solidFill>
                          <a:effectLst/>
                          <a:latin typeface="Calibri" pitchFamily="34" charset="0"/>
                          <a:ea typeface="+mn-ea"/>
                          <a:cs typeface="+mn-cs"/>
                        </a:rPr>
                        <a:t>INSPECCIÓN DEL TRABAJO, SERVICIO SALUD.</a:t>
                      </a:r>
                      <a:endParaRPr lang="es-CL" sz="2000" b="0" i="0" u="none" strike="noStrike" kern="1200" dirty="0">
                        <a:solidFill>
                          <a:schemeClr val="tx1">
                            <a:lumMod val="95000"/>
                            <a:lumOff val="5000"/>
                          </a:schemeClr>
                        </a:solidFill>
                        <a:effectLst/>
                        <a:latin typeface="Calibri" pitchFamily="34" charset="0"/>
                        <a:ea typeface="+mn-ea"/>
                        <a:cs typeface="+mn-cs"/>
                      </a:endParaRPr>
                    </a:p>
                  </a:txBody>
                  <a:tcPr marL="171452"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A1B6AA96A119BE4E8DD49161C4319B67" ma:contentTypeVersion="0" ma:contentTypeDescription="Crear nuevo documento." ma:contentTypeScope="" ma:versionID="5f0abc7af7008ab90d416a3f3174bf12">
  <xsd:schema xmlns:xsd="http://www.w3.org/2001/XMLSchema" xmlns:xs="http://www.w3.org/2001/XMLSchema" xmlns:p="http://schemas.microsoft.com/office/2006/metadata/properties" targetNamespace="http://schemas.microsoft.com/office/2006/metadata/properties" ma:root="true" ma:fieldsID="5be816281b649e915c04e410a966863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E101A62-F644-4479-A545-24D58211DD17}">
  <ds:schemaRefs>
    <ds:schemaRef ds:uri="http://schemas.microsoft.com/sharepoint/v3/contenttype/forms"/>
  </ds:schemaRefs>
</ds:datastoreItem>
</file>

<file path=customXml/itemProps2.xml><?xml version="1.0" encoding="utf-8"?>
<ds:datastoreItem xmlns:ds="http://schemas.openxmlformats.org/officeDocument/2006/customXml" ds:itemID="{04D92072-47D3-420E-A357-4196495EC8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C0731DC-D911-499D-B82F-D11E56E295CC}">
  <ds:schemaRefs>
    <ds:schemaRef ds:uri="http://schemas.microsoft.com/office/2006/documentManagement/types"/>
    <ds:schemaRef ds:uri="http://schemas.microsoft.com/office/infopath/2007/PartnerControls"/>
    <ds:schemaRef ds:uri="http://purl.org/dc/dcmitype/"/>
    <ds:schemaRef ds:uri="http://purl.org/dc/terms/"/>
    <ds:schemaRef ds:uri="http://www.w3.org/XML/1998/namespace"/>
    <ds:schemaRef ds:uri="http://schemas.openxmlformats.org/package/2006/metadata/core-properties"/>
    <ds:schemaRef ds:uri="http://purl.org/dc/elements/1.1/"/>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1672</TotalTime>
  <Words>600</Words>
  <Application>Microsoft Office PowerPoint</Application>
  <PresentationFormat>Presentación en pantalla (4:3)</PresentationFormat>
  <Paragraphs>108</Paragraphs>
  <Slides>14</Slides>
  <Notes>0</Notes>
  <HiddenSlides>0</HiddenSlides>
  <MMClips>0</MMClips>
  <ScaleCrop>false</ScaleCrop>
  <HeadingPairs>
    <vt:vector size="4" baseType="variant">
      <vt:variant>
        <vt:lpstr>Tema</vt:lpstr>
      </vt:variant>
      <vt:variant>
        <vt:i4>2</vt:i4>
      </vt:variant>
      <vt:variant>
        <vt:lpstr>Títulos de diapositiva</vt:lpstr>
      </vt:variant>
      <vt:variant>
        <vt:i4>14</vt:i4>
      </vt:variant>
    </vt:vector>
  </HeadingPairs>
  <TitlesOfParts>
    <vt:vector size="16" baseType="lpstr">
      <vt:lpstr>Tema de Office</vt:lpstr>
      <vt:lpstr>1_Tema de Office</vt:lpstr>
      <vt:lpstr>INFORME PRELIMINAR ACCIDENTE LUIS ARAYA REYES Superintendencia Mantenimiento y Suministros</vt:lpstr>
      <vt:lpstr>Presentación de PowerPoint</vt:lpstr>
      <vt:lpstr>Presentación de PowerPoint</vt:lpstr>
      <vt:lpstr>Antecedentes Generales</vt:lpstr>
      <vt:lpstr>Presentación de PowerPoint</vt:lpstr>
      <vt:lpstr>Presentación de PowerPoint</vt:lpstr>
      <vt:lpstr>Presentación de PowerPoint</vt:lpstr>
      <vt:lpstr>Presentación de PowerPoint</vt:lpstr>
      <vt:lpstr>INFORMACIÓN POST ACCIDENTE</vt:lpstr>
      <vt:lpstr>MEDIDAS DE CONTROL TOMADAS POST ACCIDENTE</vt:lpstr>
      <vt:lpstr>MEDIDAS DE CONTROL TOMADAS SECTOR DEL ACCIDENTE</vt:lpstr>
      <vt:lpstr>MEDIDAS DE CONTROL AUSENTES</vt:lpstr>
      <vt:lpstr>¿Qué debemos verificar en nuestras áreas?</vt:lpstr>
      <vt:lpstr>INFORME PRELIMINAR ACCIDENTE LUIS ARAYA REYES Superintendencia Mantenimiento y Suministros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Escobar Valencia Mario (Codelco-Salvador)</cp:lastModifiedBy>
  <cp:revision>248</cp:revision>
  <dcterms:created xsi:type="dcterms:W3CDTF">2014-07-09T15:58:34Z</dcterms:created>
  <dcterms:modified xsi:type="dcterms:W3CDTF">2015-08-26T00:15:24Z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0x010100A1B6AA96A119BE4E8DD49161C4319B67</vt:lpwstr>
  </property>
</Properties>
</file>